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7" r:id="rId7"/>
    <p:sldId id="288" r:id="rId8"/>
    <p:sldId id="281" r:id="rId9"/>
    <p:sldId id="258" r:id="rId10"/>
    <p:sldId id="261" r:id="rId11"/>
    <p:sldId id="262" r:id="rId12"/>
    <p:sldId id="264" r:id="rId13"/>
    <p:sldId id="265" r:id="rId14"/>
    <p:sldId id="266" r:id="rId15"/>
    <p:sldId id="279" r:id="rId16"/>
    <p:sldId id="267" r:id="rId17"/>
    <p:sldId id="268" r:id="rId18"/>
    <p:sldId id="269" r:id="rId19"/>
    <p:sldId id="270" r:id="rId20"/>
    <p:sldId id="260" r:id="rId21"/>
    <p:sldId id="275" r:id="rId22"/>
    <p:sldId id="274" r:id="rId23"/>
    <p:sldId id="273" r:id="rId24"/>
    <p:sldId id="276" r:id="rId25"/>
    <p:sldId id="282" r:id="rId26"/>
    <p:sldId id="287" r:id="rId27"/>
    <p:sldId id="284" r:id="rId28"/>
    <p:sldId id="289" r:id="rId29"/>
    <p:sldId id="2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BD6"/>
    <a:srgbClr val="F9FBA3"/>
    <a:srgbClr val="F6F977"/>
    <a:srgbClr val="FB4FF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74"/>
  </p:normalViewPr>
  <p:slideViewPr>
    <p:cSldViewPr snapToGrid="0" snapToObjects="1">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04F87-61CD-4125-BA0D-8C35285D849F}" type="doc">
      <dgm:prSet loTypeId="urn:microsoft.com/office/officeart/2005/8/layout/hList7" loCatId="relationship" qsTypeId="urn:microsoft.com/office/officeart/2005/8/quickstyle/simple1" qsCatId="simple" csTypeId="urn:microsoft.com/office/officeart/2005/8/colors/accent1_2" csCatId="accent1" phldr="1"/>
      <dgm:spPr/>
    </dgm:pt>
    <dgm:pt modelId="{6783FE74-E8D9-4F6D-B74A-6ADC8C83E701}">
      <dgm:prSet phldrT="[Text]" custT="1"/>
      <dgm:spPr/>
      <dgm:t>
        <a:bodyPr/>
        <a:lstStyle/>
        <a:p>
          <a:endParaRPr lang="en-US" sz="1100" dirty="0" smtClean="0">
            <a:latin typeface="Comic Sans MS" pitchFamily="66" charset="0"/>
          </a:endParaRPr>
        </a:p>
        <a:p>
          <a:endParaRPr lang="en-US" sz="2400" dirty="0" smtClean="0">
            <a:latin typeface="Comic Sans MS" pitchFamily="66" charset="0"/>
          </a:endParaRPr>
        </a:p>
        <a:p>
          <a:r>
            <a:rPr lang="en-US" sz="2400" dirty="0" smtClean="0">
              <a:latin typeface="Comic Sans MS" pitchFamily="66" charset="0"/>
            </a:rPr>
            <a:t>Chris  Greensall</a:t>
          </a:r>
        </a:p>
        <a:p>
          <a:endParaRPr lang="en-US" sz="1100" dirty="0" smtClean="0">
            <a:latin typeface="Comic Sans MS" pitchFamily="66" charset="0"/>
          </a:endParaRPr>
        </a:p>
        <a:p>
          <a:r>
            <a:rPr lang="en-US" sz="1400" dirty="0" smtClean="0">
              <a:latin typeface="Comic Sans MS" pitchFamily="66" charset="0"/>
            </a:rPr>
            <a:t>Level 3 course leader : Early Years Educator</a:t>
          </a:r>
        </a:p>
        <a:p>
          <a:endParaRPr lang="en-US" sz="1400" dirty="0" smtClean="0">
            <a:latin typeface="Comic Sans MS" pitchFamily="66" charset="0"/>
          </a:endParaRPr>
        </a:p>
        <a:p>
          <a:r>
            <a:rPr lang="en-US" sz="1400" b="1" dirty="0" smtClean="0">
              <a:solidFill>
                <a:schemeClr val="tx1"/>
              </a:solidFill>
              <a:latin typeface="Comic Sans MS" pitchFamily="66" charset="0"/>
            </a:rPr>
            <a:t>chrisg@shrewsbury.ac.uk</a:t>
          </a:r>
          <a:endParaRPr lang="en-US" sz="1400" b="1" dirty="0">
            <a:solidFill>
              <a:schemeClr val="tx1"/>
            </a:solidFill>
            <a:latin typeface="Comic Sans MS" pitchFamily="66" charset="0"/>
          </a:endParaRPr>
        </a:p>
      </dgm:t>
    </dgm:pt>
    <dgm:pt modelId="{82632B30-4AEC-4C58-B6EA-D3461F865EBB}" type="parTrans" cxnId="{B1216C5E-772F-4598-9AF5-B4D2FE93EBBB}">
      <dgm:prSet/>
      <dgm:spPr/>
      <dgm:t>
        <a:bodyPr/>
        <a:lstStyle/>
        <a:p>
          <a:endParaRPr lang="en-US"/>
        </a:p>
      </dgm:t>
    </dgm:pt>
    <dgm:pt modelId="{8A3F4551-CEEC-4DCB-8337-8EB51C9B9254}" type="sibTrans" cxnId="{B1216C5E-772F-4598-9AF5-B4D2FE93EBBB}">
      <dgm:prSet/>
      <dgm:spPr/>
      <dgm:t>
        <a:bodyPr/>
        <a:lstStyle/>
        <a:p>
          <a:endParaRPr lang="en-US"/>
        </a:p>
      </dgm:t>
    </dgm:pt>
    <dgm:pt modelId="{3A9244F7-B490-4634-9BEE-97CE59DE0F4A}">
      <dgm:prSet phldrT="[Text]" custT="1"/>
      <dgm:spPr/>
      <dgm:t>
        <a:bodyPr/>
        <a:lstStyle/>
        <a:p>
          <a:endParaRPr lang="en-US" sz="2400" b="1" dirty="0" smtClean="0"/>
        </a:p>
        <a:p>
          <a:endParaRPr lang="en-US" sz="2400" b="1" dirty="0" smtClean="0"/>
        </a:p>
        <a:p>
          <a:r>
            <a:rPr lang="en-US" sz="2400" b="0" dirty="0" smtClean="0">
              <a:latin typeface="Comic Sans MS" pitchFamily="66" charset="0"/>
            </a:rPr>
            <a:t>Sturcha Wynn     </a:t>
          </a:r>
          <a:r>
            <a:rPr lang="en-US" sz="1400" b="0" dirty="0" smtClean="0">
              <a:latin typeface="Comic Sans MS" pitchFamily="66" charset="0"/>
            </a:rPr>
            <a:t>Hi, I am the level 2 course leader  for: Early years  Practitioner  and Teaching Assistant qualifications</a:t>
          </a:r>
        </a:p>
        <a:p>
          <a:r>
            <a:rPr lang="en-US" sz="1200" b="1" dirty="0" smtClean="0">
              <a:solidFill>
                <a:schemeClr val="tx1"/>
              </a:solidFill>
              <a:latin typeface="Comic Sans MS" pitchFamily="66" charset="0"/>
            </a:rPr>
            <a:t>sturchaw@shrewsbury.ac.uk</a:t>
          </a:r>
          <a:endParaRPr lang="en-US" sz="1200" b="1" dirty="0">
            <a:solidFill>
              <a:schemeClr val="tx1"/>
            </a:solidFill>
            <a:latin typeface="Comic Sans MS" pitchFamily="66" charset="0"/>
          </a:endParaRPr>
        </a:p>
      </dgm:t>
    </dgm:pt>
    <dgm:pt modelId="{3FD345F7-D2D7-4B66-A1F0-F4C40F1EA67F}" type="parTrans" cxnId="{6D05B51B-BD7F-46E1-B3DF-EB29BF71A546}">
      <dgm:prSet/>
      <dgm:spPr/>
      <dgm:t>
        <a:bodyPr/>
        <a:lstStyle/>
        <a:p>
          <a:endParaRPr lang="en-US"/>
        </a:p>
      </dgm:t>
    </dgm:pt>
    <dgm:pt modelId="{AD37BB5B-E946-444F-B5A3-EDAA890D39DD}" type="sibTrans" cxnId="{6D05B51B-BD7F-46E1-B3DF-EB29BF71A546}">
      <dgm:prSet/>
      <dgm:spPr/>
      <dgm:t>
        <a:bodyPr/>
        <a:lstStyle/>
        <a:p>
          <a:endParaRPr lang="en-US"/>
        </a:p>
      </dgm:t>
    </dgm:pt>
    <dgm:pt modelId="{9B237D29-BBC3-4157-9D01-637239481750}">
      <dgm:prSet phldrT="[Text]" custT="1"/>
      <dgm:spPr/>
      <dgm:t>
        <a:bodyPr/>
        <a:lstStyle/>
        <a:p>
          <a:endParaRPr lang="en-US" sz="2400" dirty="0" smtClean="0">
            <a:latin typeface="Comic Sans MS" pitchFamily="66" charset="0"/>
          </a:endParaRPr>
        </a:p>
        <a:p>
          <a:endParaRPr lang="en-US" sz="2400" dirty="0" smtClean="0">
            <a:latin typeface="Comic Sans MS" pitchFamily="66" charset="0"/>
          </a:endParaRPr>
        </a:p>
        <a:p>
          <a:r>
            <a:rPr lang="en-US" sz="2400" dirty="0" smtClean="0">
              <a:latin typeface="Comic Sans MS" pitchFamily="66" charset="0"/>
            </a:rPr>
            <a:t>Teresa </a:t>
          </a:r>
          <a:r>
            <a:rPr lang="en-US" sz="2400" dirty="0" err="1" smtClean="0">
              <a:latin typeface="Comic Sans MS" pitchFamily="66" charset="0"/>
            </a:rPr>
            <a:t>Spiers</a:t>
          </a:r>
          <a:endParaRPr lang="en-US" sz="2400" dirty="0" smtClean="0">
            <a:latin typeface="Comic Sans MS" pitchFamily="66" charset="0"/>
          </a:endParaRPr>
        </a:p>
        <a:p>
          <a:r>
            <a:rPr lang="en-US" sz="1400" dirty="0" smtClean="0">
              <a:latin typeface="Comic Sans MS" pitchFamily="66" charset="0"/>
            </a:rPr>
            <a:t>Level 1 course leader: Health, social care and child care.</a:t>
          </a:r>
        </a:p>
        <a:p>
          <a:endParaRPr lang="en-US" sz="1400" b="0" u="none" dirty="0" smtClean="0">
            <a:latin typeface="Comic Sans MS" pitchFamily="66" charset="0"/>
          </a:endParaRPr>
        </a:p>
        <a:p>
          <a:r>
            <a:rPr lang="en-US" sz="1400" b="1" u="none" dirty="0" smtClean="0">
              <a:solidFill>
                <a:schemeClr val="tx1"/>
              </a:solidFill>
            </a:rPr>
            <a:t>theresas@shrewsbury.ac.uk</a:t>
          </a:r>
          <a:endParaRPr lang="en-US" sz="1400" b="1" dirty="0" smtClean="0">
            <a:solidFill>
              <a:schemeClr val="tx1"/>
            </a:solidFill>
            <a:latin typeface="Comic Sans MS" pitchFamily="66" charset="0"/>
          </a:endParaRPr>
        </a:p>
        <a:p>
          <a:endParaRPr lang="en-US" sz="1400" dirty="0" smtClean="0">
            <a:latin typeface="Comic Sans MS" pitchFamily="66" charset="0"/>
          </a:endParaRPr>
        </a:p>
        <a:p>
          <a:endParaRPr lang="en-US" sz="1100" b="1" dirty="0"/>
        </a:p>
      </dgm:t>
    </dgm:pt>
    <dgm:pt modelId="{CFE208BD-4E94-4541-BABB-48B17323A577}" type="parTrans" cxnId="{CD497945-8CAE-4878-A6DD-4EE17F0D9485}">
      <dgm:prSet/>
      <dgm:spPr/>
      <dgm:t>
        <a:bodyPr/>
        <a:lstStyle/>
        <a:p>
          <a:endParaRPr lang="en-US"/>
        </a:p>
      </dgm:t>
    </dgm:pt>
    <dgm:pt modelId="{C7686A0F-AA1E-4D01-8379-A3D246CE027A}" type="sibTrans" cxnId="{CD497945-8CAE-4878-A6DD-4EE17F0D9485}">
      <dgm:prSet/>
      <dgm:spPr/>
      <dgm:t>
        <a:bodyPr/>
        <a:lstStyle/>
        <a:p>
          <a:endParaRPr lang="en-US"/>
        </a:p>
      </dgm:t>
    </dgm:pt>
    <dgm:pt modelId="{CCC49C3F-69C7-463E-A1FE-FA05AB2D8EA9}">
      <dgm:prSet phldrT="[Text]" custT="1"/>
      <dgm:spPr/>
      <dgm:t>
        <a:bodyPr/>
        <a:lstStyle/>
        <a:p>
          <a:r>
            <a:rPr lang="en-US" sz="2600" dirty="0" smtClean="0">
              <a:latin typeface="Comic Sans MS" pitchFamily="66" charset="0"/>
            </a:rPr>
            <a:t>Sue Williams</a:t>
          </a:r>
        </a:p>
        <a:p>
          <a:r>
            <a:rPr lang="en-US" sz="1600" dirty="0" smtClean="0">
              <a:latin typeface="Comic Sans MS" pitchFamily="66" charset="0"/>
            </a:rPr>
            <a:t>Childcare Lecturer</a:t>
          </a:r>
          <a:endParaRPr lang="en-US" sz="1600" dirty="0">
            <a:latin typeface="Comic Sans MS" pitchFamily="66" charset="0"/>
          </a:endParaRPr>
        </a:p>
      </dgm:t>
    </dgm:pt>
    <dgm:pt modelId="{E48A6DCF-7E23-4108-BB2E-F1123E747C29}" type="parTrans" cxnId="{A36BDBD7-FE81-4DAE-B925-2BBB31EEF17E}">
      <dgm:prSet/>
      <dgm:spPr/>
      <dgm:t>
        <a:bodyPr/>
        <a:lstStyle/>
        <a:p>
          <a:endParaRPr lang="en-US"/>
        </a:p>
      </dgm:t>
    </dgm:pt>
    <dgm:pt modelId="{23F2F19E-4DAF-43C0-973E-81F8BC6EDAF6}" type="sibTrans" cxnId="{A36BDBD7-FE81-4DAE-B925-2BBB31EEF17E}">
      <dgm:prSet/>
      <dgm:spPr/>
      <dgm:t>
        <a:bodyPr/>
        <a:lstStyle/>
        <a:p>
          <a:endParaRPr lang="en-US"/>
        </a:p>
      </dgm:t>
    </dgm:pt>
    <dgm:pt modelId="{55540623-9DDB-43B9-8CAA-5B0F200AA8A1}">
      <dgm:prSet phldrT="[Text]" custT="1"/>
      <dgm:spPr/>
      <dgm:t>
        <a:bodyPr/>
        <a:lstStyle/>
        <a:p>
          <a:r>
            <a:rPr lang="en-US" sz="2400" dirty="0" smtClean="0">
              <a:latin typeface="Comic Sans MS" pitchFamily="66" charset="0"/>
            </a:rPr>
            <a:t>Karen Kearns</a:t>
          </a:r>
        </a:p>
        <a:p>
          <a:r>
            <a:rPr lang="en-US" sz="1600" dirty="0" smtClean="0">
              <a:latin typeface="Comic Sans MS" pitchFamily="66" charset="0"/>
            </a:rPr>
            <a:t>Childcare </a:t>
          </a:r>
        </a:p>
        <a:p>
          <a:r>
            <a:rPr lang="en-US" sz="1600" dirty="0" smtClean="0">
              <a:latin typeface="Comic Sans MS" pitchFamily="66" charset="0"/>
            </a:rPr>
            <a:t>Assessor</a:t>
          </a:r>
          <a:endParaRPr lang="en-US" sz="1600" dirty="0">
            <a:latin typeface="Comic Sans MS" pitchFamily="66" charset="0"/>
          </a:endParaRPr>
        </a:p>
      </dgm:t>
    </dgm:pt>
    <dgm:pt modelId="{8BA55FD2-E558-492A-BF2D-91A934E39937}" type="parTrans" cxnId="{68A8C149-F809-47F9-9F93-EAC61B0A051D}">
      <dgm:prSet/>
      <dgm:spPr/>
      <dgm:t>
        <a:bodyPr/>
        <a:lstStyle/>
        <a:p>
          <a:endParaRPr lang="en-US"/>
        </a:p>
      </dgm:t>
    </dgm:pt>
    <dgm:pt modelId="{53F0D3E8-F5B2-432C-82A0-D58C2BC2917E}" type="sibTrans" cxnId="{68A8C149-F809-47F9-9F93-EAC61B0A051D}">
      <dgm:prSet/>
      <dgm:spPr/>
      <dgm:t>
        <a:bodyPr/>
        <a:lstStyle/>
        <a:p>
          <a:endParaRPr lang="en-US"/>
        </a:p>
      </dgm:t>
    </dgm:pt>
    <dgm:pt modelId="{62926992-86CB-457F-8F24-294B2209AC5F}" type="pres">
      <dgm:prSet presAssocID="{42D04F87-61CD-4125-BA0D-8C35285D849F}" presName="Name0" presStyleCnt="0">
        <dgm:presLayoutVars>
          <dgm:dir/>
          <dgm:resizeHandles val="exact"/>
        </dgm:presLayoutVars>
      </dgm:prSet>
      <dgm:spPr/>
    </dgm:pt>
    <dgm:pt modelId="{1B3B82F2-C508-4F27-BB8B-BEC8F3E17A24}" type="pres">
      <dgm:prSet presAssocID="{42D04F87-61CD-4125-BA0D-8C35285D849F}" presName="fgShape" presStyleLbl="fgShp" presStyleIdx="0" presStyleCnt="1" custFlipVert="1" custScaleY="6002" custLinFactY="33333" custLinFactNeighborX="-4348" custLinFactNeighborY="100000"/>
      <dgm:spPr/>
    </dgm:pt>
    <dgm:pt modelId="{C2E809B6-47F7-4BE8-8EAF-8F1DA772A739}" type="pres">
      <dgm:prSet presAssocID="{42D04F87-61CD-4125-BA0D-8C35285D849F}" presName="linComp" presStyleCnt="0"/>
      <dgm:spPr/>
    </dgm:pt>
    <dgm:pt modelId="{B1170220-11CC-4E72-82D6-C8CA8A2B33CB}" type="pres">
      <dgm:prSet presAssocID="{6783FE74-E8D9-4F6D-B74A-6ADC8C83E701}" presName="compNode" presStyleCnt="0"/>
      <dgm:spPr/>
    </dgm:pt>
    <dgm:pt modelId="{AA4E6FE4-3BD9-4E40-BA2E-DDD23943E29B}" type="pres">
      <dgm:prSet presAssocID="{6783FE74-E8D9-4F6D-B74A-6ADC8C83E701}" presName="bkgdShape" presStyleLbl="node1" presStyleIdx="0" presStyleCnt="5"/>
      <dgm:spPr/>
      <dgm:t>
        <a:bodyPr/>
        <a:lstStyle/>
        <a:p>
          <a:endParaRPr lang="en-US"/>
        </a:p>
      </dgm:t>
    </dgm:pt>
    <dgm:pt modelId="{7120FA9C-85C6-4B80-A905-BB0EBE58662E}" type="pres">
      <dgm:prSet presAssocID="{6783FE74-E8D9-4F6D-B74A-6ADC8C83E701}" presName="nodeTx" presStyleLbl="node1" presStyleIdx="0" presStyleCnt="5">
        <dgm:presLayoutVars>
          <dgm:bulletEnabled val="1"/>
        </dgm:presLayoutVars>
      </dgm:prSet>
      <dgm:spPr/>
      <dgm:t>
        <a:bodyPr/>
        <a:lstStyle/>
        <a:p>
          <a:endParaRPr lang="en-US"/>
        </a:p>
      </dgm:t>
    </dgm:pt>
    <dgm:pt modelId="{2AF48C4F-2EA8-42A6-93E1-CE878F6334ED}" type="pres">
      <dgm:prSet presAssocID="{6783FE74-E8D9-4F6D-B74A-6ADC8C83E701}" presName="invisiNode" presStyleLbl="node1" presStyleIdx="0" presStyleCnt="5"/>
      <dgm:spPr/>
    </dgm:pt>
    <dgm:pt modelId="{413540CD-A48E-401C-998A-EC9F368D98EB}" type="pres">
      <dgm:prSet presAssocID="{6783FE74-E8D9-4F6D-B74A-6ADC8C83E701}" presName="imagNode" presStyleLbl="fgImgPlace1" presStyleIdx="0" presStyleCnt="5"/>
      <dgm:spPr>
        <a:blipFill rotWithShape="0">
          <a:blip xmlns:r="http://schemas.openxmlformats.org/officeDocument/2006/relationships" r:embed="rId1"/>
          <a:stretch>
            <a:fillRect/>
          </a:stretch>
        </a:blipFill>
      </dgm:spPr>
    </dgm:pt>
    <dgm:pt modelId="{E6371B27-633F-4257-9E56-3353FE45AA56}" type="pres">
      <dgm:prSet presAssocID="{8A3F4551-CEEC-4DCB-8337-8EB51C9B9254}" presName="sibTrans" presStyleLbl="sibTrans2D1" presStyleIdx="0" presStyleCnt="0"/>
      <dgm:spPr/>
      <dgm:t>
        <a:bodyPr/>
        <a:lstStyle/>
        <a:p>
          <a:endParaRPr lang="en-US"/>
        </a:p>
      </dgm:t>
    </dgm:pt>
    <dgm:pt modelId="{FD242DC0-7B8A-4F95-AB28-7B661CB5C317}" type="pres">
      <dgm:prSet presAssocID="{3A9244F7-B490-4634-9BEE-97CE59DE0F4A}" presName="compNode" presStyleCnt="0"/>
      <dgm:spPr/>
    </dgm:pt>
    <dgm:pt modelId="{3ED91E1F-0CB7-482C-8EFD-81D61839CB41}" type="pres">
      <dgm:prSet presAssocID="{3A9244F7-B490-4634-9BEE-97CE59DE0F4A}" presName="bkgdShape" presStyleLbl="node1" presStyleIdx="1" presStyleCnt="5"/>
      <dgm:spPr/>
      <dgm:t>
        <a:bodyPr/>
        <a:lstStyle/>
        <a:p>
          <a:endParaRPr lang="en-US"/>
        </a:p>
      </dgm:t>
    </dgm:pt>
    <dgm:pt modelId="{C94AE570-6D31-4D5E-806C-1305409EAF2C}" type="pres">
      <dgm:prSet presAssocID="{3A9244F7-B490-4634-9BEE-97CE59DE0F4A}" presName="nodeTx" presStyleLbl="node1" presStyleIdx="1" presStyleCnt="5">
        <dgm:presLayoutVars>
          <dgm:bulletEnabled val="1"/>
        </dgm:presLayoutVars>
      </dgm:prSet>
      <dgm:spPr/>
      <dgm:t>
        <a:bodyPr/>
        <a:lstStyle/>
        <a:p>
          <a:endParaRPr lang="en-US"/>
        </a:p>
      </dgm:t>
    </dgm:pt>
    <dgm:pt modelId="{2653C567-1337-4D4C-AC74-2F559D34DFDA}" type="pres">
      <dgm:prSet presAssocID="{3A9244F7-B490-4634-9BEE-97CE59DE0F4A}" presName="invisiNode" presStyleLbl="node1" presStyleIdx="1" presStyleCnt="5"/>
      <dgm:spPr/>
    </dgm:pt>
    <dgm:pt modelId="{2EFEFD1A-4DC8-48CE-9B8A-E2C45A65AC94}" type="pres">
      <dgm:prSet presAssocID="{3A9244F7-B490-4634-9BEE-97CE59DE0F4A}" presName="imagNode" presStyleLbl="fgImgPlace1" presStyleIdx="1" presStyleCnt="5" custLinFactNeighborX="1757" custLinFactNeighborY="-1664"/>
      <dgm:spPr>
        <a:blipFill rotWithShape="0">
          <a:blip xmlns:r="http://schemas.openxmlformats.org/officeDocument/2006/relationships" r:embed="rId2"/>
          <a:stretch>
            <a:fillRect/>
          </a:stretch>
        </a:blipFill>
      </dgm:spPr>
    </dgm:pt>
    <dgm:pt modelId="{2BB21F8B-C91F-47BD-9D46-A9FF79DE22B3}" type="pres">
      <dgm:prSet presAssocID="{AD37BB5B-E946-444F-B5A3-EDAA890D39DD}" presName="sibTrans" presStyleLbl="sibTrans2D1" presStyleIdx="0" presStyleCnt="0"/>
      <dgm:spPr/>
      <dgm:t>
        <a:bodyPr/>
        <a:lstStyle/>
        <a:p>
          <a:endParaRPr lang="en-US"/>
        </a:p>
      </dgm:t>
    </dgm:pt>
    <dgm:pt modelId="{68D8DB72-54D4-4D90-805C-D2EDE5864FAB}" type="pres">
      <dgm:prSet presAssocID="{9B237D29-BBC3-4157-9D01-637239481750}" presName="compNode" presStyleCnt="0"/>
      <dgm:spPr/>
    </dgm:pt>
    <dgm:pt modelId="{39BBCAB9-D99A-44BF-81DA-5F873285DE6D}" type="pres">
      <dgm:prSet presAssocID="{9B237D29-BBC3-4157-9D01-637239481750}" presName="bkgdShape" presStyleLbl="node1" presStyleIdx="2" presStyleCnt="5" custLinFactNeighborX="-808" custLinFactNeighborY="6094"/>
      <dgm:spPr/>
      <dgm:t>
        <a:bodyPr/>
        <a:lstStyle/>
        <a:p>
          <a:endParaRPr lang="en-US"/>
        </a:p>
      </dgm:t>
    </dgm:pt>
    <dgm:pt modelId="{2FC9094E-512D-404C-AD5C-53579F648934}" type="pres">
      <dgm:prSet presAssocID="{9B237D29-BBC3-4157-9D01-637239481750}" presName="nodeTx" presStyleLbl="node1" presStyleIdx="2" presStyleCnt="5">
        <dgm:presLayoutVars>
          <dgm:bulletEnabled val="1"/>
        </dgm:presLayoutVars>
      </dgm:prSet>
      <dgm:spPr/>
      <dgm:t>
        <a:bodyPr/>
        <a:lstStyle/>
        <a:p>
          <a:endParaRPr lang="en-US"/>
        </a:p>
      </dgm:t>
    </dgm:pt>
    <dgm:pt modelId="{ECD78EFD-BB5F-4299-A3FB-E307021F9A24}" type="pres">
      <dgm:prSet presAssocID="{9B237D29-BBC3-4157-9D01-637239481750}" presName="invisiNode" presStyleLbl="node1" presStyleIdx="2" presStyleCnt="5"/>
      <dgm:spPr/>
    </dgm:pt>
    <dgm:pt modelId="{35737D3D-722B-4425-AA78-25C5194114DA}" type="pres">
      <dgm:prSet presAssocID="{9B237D29-BBC3-4157-9D01-637239481750}" presName="imagNode" presStyleLbl="fgImgPlace1" presStyleIdx="2" presStyleCnt="5"/>
      <dgm:spPr>
        <a:blipFill rotWithShape="0">
          <a:blip xmlns:r="http://schemas.openxmlformats.org/officeDocument/2006/relationships" r:embed="rId3"/>
          <a:stretch>
            <a:fillRect/>
          </a:stretch>
        </a:blipFill>
      </dgm:spPr>
    </dgm:pt>
    <dgm:pt modelId="{549C407D-C01F-40D8-892D-93A59399618E}" type="pres">
      <dgm:prSet presAssocID="{C7686A0F-AA1E-4D01-8379-A3D246CE027A}" presName="sibTrans" presStyleLbl="sibTrans2D1" presStyleIdx="0" presStyleCnt="0"/>
      <dgm:spPr/>
      <dgm:t>
        <a:bodyPr/>
        <a:lstStyle/>
        <a:p>
          <a:endParaRPr lang="en-US"/>
        </a:p>
      </dgm:t>
    </dgm:pt>
    <dgm:pt modelId="{F7DD8EF7-54C5-4734-9AFD-5B734DFDDBFA}" type="pres">
      <dgm:prSet presAssocID="{CCC49C3F-69C7-463E-A1FE-FA05AB2D8EA9}" presName="compNode" presStyleCnt="0"/>
      <dgm:spPr/>
    </dgm:pt>
    <dgm:pt modelId="{08F7FFF1-43AC-48C4-87AD-6437916206E3}" type="pres">
      <dgm:prSet presAssocID="{CCC49C3F-69C7-463E-A1FE-FA05AB2D8EA9}" presName="bkgdShape" presStyleLbl="node1" presStyleIdx="3" presStyleCnt="5"/>
      <dgm:spPr/>
      <dgm:t>
        <a:bodyPr/>
        <a:lstStyle/>
        <a:p>
          <a:endParaRPr lang="en-US"/>
        </a:p>
      </dgm:t>
    </dgm:pt>
    <dgm:pt modelId="{B709A268-3C80-47CB-9F8F-3ADF1E7B4662}" type="pres">
      <dgm:prSet presAssocID="{CCC49C3F-69C7-463E-A1FE-FA05AB2D8EA9}" presName="nodeTx" presStyleLbl="node1" presStyleIdx="3" presStyleCnt="5">
        <dgm:presLayoutVars>
          <dgm:bulletEnabled val="1"/>
        </dgm:presLayoutVars>
      </dgm:prSet>
      <dgm:spPr/>
      <dgm:t>
        <a:bodyPr/>
        <a:lstStyle/>
        <a:p>
          <a:endParaRPr lang="en-US"/>
        </a:p>
      </dgm:t>
    </dgm:pt>
    <dgm:pt modelId="{535AEA17-CAEE-49DD-9F68-A78E6096D1D9}" type="pres">
      <dgm:prSet presAssocID="{CCC49C3F-69C7-463E-A1FE-FA05AB2D8EA9}" presName="invisiNode" presStyleLbl="node1" presStyleIdx="3" presStyleCnt="5"/>
      <dgm:spPr/>
    </dgm:pt>
    <dgm:pt modelId="{F2CD11A4-91CE-4EA8-9F47-0C6302B81132}" type="pres">
      <dgm:prSet presAssocID="{CCC49C3F-69C7-463E-A1FE-FA05AB2D8EA9}" presName="imagNode" presStyleLbl="fgImgPlace1" presStyleIdx="3" presStyleCnt="5"/>
      <dgm:spPr>
        <a:blipFill rotWithShape="0">
          <a:blip xmlns:r="http://schemas.openxmlformats.org/officeDocument/2006/relationships" r:embed="rId4"/>
          <a:stretch>
            <a:fillRect/>
          </a:stretch>
        </a:blipFill>
      </dgm:spPr>
    </dgm:pt>
    <dgm:pt modelId="{956D584C-0941-4256-907F-469138524C9E}" type="pres">
      <dgm:prSet presAssocID="{23F2F19E-4DAF-43C0-973E-81F8BC6EDAF6}" presName="sibTrans" presStyleLbl="sibTrans2D1" presStyleIdx="0" presStyleCnt="0"/>
      <dgm:spPr/>
      <dgm:t>
        <a:bodyPr/>
        <a:lstStyle/>
        <a:p>
          <a:endParaRPr lang="en-US"/>
        </a:p>
      </dgm:t>
    </dgm:pt>
    <dgm:pt modelId="{C5877AF1-A2B5-4D2B-A0D9-A7261358BF9B}" type="pres">
      <dgm:prSet presAssocID="{55540623-9DDB-43B9-8CAA-5B0F200AA8A1}" presName="compNode" presStyleCnt="0"/>
      <dgm:spPr/>
    </dgm:pt>
    <dgm:pt modelId="{B1602216-E810-405F-ACF0-D9FAFCB774EE}" type="pres">
      <dgm:prSet presAssocID="{55540623-9DDB-43B9-8CAA-5B0F200AA8A1}" presName="bkgdShape" presStyleLbl="node1" presStyleIdx="4" presStyleCnt="5"/>
      <dgm:spPr/>
      <dgm:t>
        <a:bodyPr/>
        <a:lstStyle/>
        <a:p>
          <a:endParaRPr lang="en-US"/>
        </a:p>
      </dgm:t>
    </dgm:pt>
    <dgm:pt modelId="{37CAC39D-455C-4FB5-A9B0-E83FC615BD30}" type="pres">
      <dgm:prSet presAssocID="{55540623-9DDB-43B9-8CAA-5B0F200AA8A1}" presName="nodeTx" presStyleLbl="node1" presStyleIdx="4" presStyleCnt="5">
        <dgm:presLayoutVars>
          <dgm:bulletEnabled val="1"/>
        </dgm:presLayoutVars>
      </dgm:prSet>
      <dgm:spPr/>
      <dgm:t>
        <a:bodyPr/>
        <a:lstStyle/>
        <a:p>
          <a:endParaRPr lang="en-US"/>
        </a:p>
      </dgm:t>
    </dgm:pt>
    <dgm:pt modelId="{3052A396-749B-4AC2-82FE-68D38CE566FA}" type="pres">
      <dgm:prSet presAssocID="{55540623-9DDB-43B9-8CAA-5B0F200AA8A1}" presName="invisiNode" presStyleLbl="node1" presStyleIdx="4" presStyleCnt="5"/>
      <dgm:spPr/>
    </dgm:pt>
    <dgm:pt modelId="{24E44984-0C02-4C4C-80DE-4B67C6D5008A}" type="pres">
      <dgm:prSet presAssocID="{55540623-9DDB-43B9-8CAA-5B0F200AA8A1}" presName="imagNode" presStyleLbl="fgImgPlace1" presStyleIdx="4" presStyleCnt="5"/>
      <dgm:spPr>
        <a:blipFill rotWithShape="0">
          <a:blip xmlns:r="http://schemas.openxmlformats.org/officeDocument/2006/relationships" r:embed="rId5"/>
          <a:stretch>
            <a:fillRect/>
          </a:stretch>
        </a:blipFill>
      </dgm:spPr>
    </dgm:pt>
  </dgm:ptLst>
  <dgm:cxnLst>
    <dgm:cxn modelId="{A36BDBD7-FE81-4DAE-B925-2BBB31EEF17E}" srcId="{42D04F87-61CD-4125-BA0D-8C35285D849F}" destId="{CCC49C3F-69C7-463E-A1FE-FA05AB2D8EA9}" srcOrd="3" destOrd="0" parTransId="{E48A6DCF-7E23-4108-BB2E-F1123E747C29}" sibTransId="{23F2F19E-4DAF-43C0-973E-81F8BC6EDAF6}"/>
    <dgm:cxn modelId="{30ABB26F-990A-426F-A1CE-79BDFB493BB2}" type="presOf" srcId="{55540623-9DDB-43B9-8CAA-5B0F200AA8A1}" destId="{37CAC39D-455C-4FB5-A9B0-E83FC615BD30}" srcOrd="1" destOrd="0" presId="urn:microsoft.com/office/officeart/2005/8/layout/hList7"/>
    <dgm:cxn modelId="{52E2CE18-9EE6-4BF1-9FFF-B8837A230904}" type="presOf" srcId="{6783FE74-E8D9-4F6D-B74A-6ADC8C83E701}" destId="{AA4E6FE4-3BD9-4E40-BA2E-DDD23943E29B}" srcOrd="0" destOrd="0" presId="urn:microsoft.com/office/officeart/2005/8/layout/hList7"/>
    <dgm:cxn modelId="{C0279375-17A4-423D-B2F6-F5201873E05A}" type="presOf" srcId="{23F2F19E-4DAF-43C0-973E-81F8BC6EDAF6}" destId="{956D584C-0941-4256-907F-469138524C9E}" srcOrd="0" destOrd="0" presId="urn:microsoft.com/office/officeart/2005/8/layout/hList7"/>
    <dgm:cxn modelId="{20C8F7D4-0825-4AC7-B33F-A78CBB9586C3}" type="presOf" srcId="{42D04F87-61CD-4125-BA0D-8C35285D849F}" destId="{62926992-86CB-457F-8F24-294B2209AC5F}" srcOrd="0" destOrd="0" presId="urn:microsoft.com/office/officeart/2005/8/layout/hList7"/>
    <dgm:cxn modelId="{DA390FC8-0301-4A29-BDE2-958F639CE692}" type="presOf" srcId="{CCC49C3F-69C7-463E-A1FE-FA05AB2D8EA9}" destId="{B709A268-3C80-47CB-9F8F-3ADF1E7B4662}" srcOrd="1" destOrd="0" presId="urn:microsoft.com/office/officeart/2005/8/layout/hList7"/>
    <dgm:cxn modelId="{75F170B5-C469-4A12-9464-F29ADA2A0639}" type="presOf" srcId="{3A9244F7-B490-4634-9BEE-97CE59DE0F4A}" destId="{C94AE570-6D31-4D5E-806C-1305409EAF2C}" srcOrd="1" destOrd="0" presId="urn:microsoft.com/office/officeart/2005/8/layout/hList7"/>
    <dgm:cxn modelId="{68A8C149-F809-47F9-9F93-EAC61B0A051D}" srcId="{42D04F87-61CD-4125-BA0D-8C35285D849F}" destId="{55540623-9DDB-43B9-8CAA-5B0F200AA8A1}" srcOrd="4" destOrd="0" parTransId="{8BA55FD2-E558-492A-BF2D-91A934E39937}" sibTransId="{53F0D3E8-F5B2-432C-82A0-D58C2BC2917E}"/>
    <dgm:cxn modelId="{6D05B51B-BD7F-46E1-B3DF-EB29BF71A546}" srcId="{42D04F87-61CD-4125-BA0D-8C35285D849F}" destId="{3A9244F7-B490-4634-9BEE-97CE59DE0F4A}" srcOrd="1" destOrd="0" parTransId="{3FD345F7-D2D7-4B66-A1F0-F4C40F1EA67F}" sibTransId="{AD37BB5B-E946-444F-B5A3-EDAA890D39DD}"/>
    <dgm:cxn modelId="{695F5B4A-C284-4646-94A8-B7C96E26FBCB}" type="presOf" srcId="{C7686A0F-AA1E-4D01-8379-A3D246CE027A}" destId="{549C407D-C01F-40D8-892D-93A59399618E}" srcOrd="0" destOrd="0" presId="urn:microsoft.com/office/officeart/2005/8/layout/hList7"/>
    <dgm:cxn modelId="{C619ECD6-6BCE-4531-80DF-74BD2F7B3656}" type="presOf" srcId="{3A9244F7-B490-4634-9BEE-97CE59DE0F4A}" destId="{3ED91E1F-0CB7-482C-8EFD-81D61839CB41}" srcOrd="0" destOrd="0" presId="urn:microsoft.com/office/officeart/2005/8/layout/hList7"/>
    <dgm:cxn modelId="{C81C9ED3-8BC6-4478-9A73-A81F433BA82F}" type="presOf" srcId="{9B237D29-BBC3-4157-9D01-637239481750}" destId="{2FC9094E-512D-404C-AD5C-53579F648934}" srcOrd="1" destOrd="0" presId="urn:microsoft.com/office/officeart/2005/8/layout/hList7"/>
    <dgm:cxn modelId="{5A3836C2-F24C-4989-9BF7-4EB82205BAB0}" type="presOf" srcId="{AD37BB5B-E946-444F-B5A3-EDAA890D39DD}" destId="{2BB21F8B-C91F-47BD-9D46-A9FF79DE22B3}" srcOrd="0" destOrd="0" presId="urn:microsoft.com/office/officeart/2005/8/layout/hList7"/>
    <dgm:cxn modelId="{E8AAA76F-CE60-49B6-800C-E03424F9210A}" type="presOf" srcId="{9B237D29-BBC3-4157-9D01-637239481750}" destId="{39BBCAB9-D99A-44BF-81DA-5F873285DE6D}" srcOrd="0" destOrd="0" presId="urn:microsoft.com/office/officeart/2005/8/layout/hList7"/>
    <dgm:cxn modelId="{060DD31C-B6D1-43CA-A69F-1D40CF5EA1D7}" type="presOf" srcId="{6783FE74-E8D9-4F6D-B74A-6ADC8C83E701}" destId="{7120FA9C-85C6-4B80-A905-BB0EBE58662E}" srcOrd="1" destOrd="0" presId="urn:microsoft.com/office/officeart/2005/8/layout/hList7"/>
    <dgm:cxn modelId="{CD497945-8CAE-4878-A6DD-4EE17F0D9485}" srcId="{42D04F87-61CD-4125-BA0D-8C35285D849F}" destId="{9B237D29-BBC3-4157-9D01-637239481750}" srcOrd="2" destOrd="0" parTransId="{CFE208BD-4E94-4541-BABB-48B17323A577}" sibTransId="{C7686A0F-AA1E-4D01-8379-A3D246CE027A}"/>
    <dgm:cxn modelId="{C5C69D11-7288-4636-A138-A19117879817}" type="presOf" srcId="{8A3F4551-CEEC-4DCB-8337-8EB51C9B9254}" destId="{E6371B27-633F-4257-9E56-3353FE45AA56}" srcOrd="0" destOrd="0" presId="urn:microsoft.com/office/officeart/2005/8/layout/hList7"/>
    <dgm:cxn modelId="{D8D1C7BE-85F8-4486-BB7F-2C916C84000C}" type="presOf" srcId="{55540623-9DDB-43B9-8CAA-5B0F200AA8A1}" destId="{B1602216-E810-405F-ACF0-D9FAFCB774EE}" srcOrd="0" destOrd="0" presId="urn:microsoft.com/office/officeart/2005/8/layout/hList7"/>
    <dgm:cxn modelId="{B1216C5E-772F-4598-9AF5-B4D2FE93EBBB}" srcId="{42D04F87-61CD-4125-BA0D-8C35285D849F}" destId="{6783FE74-E8D9-4F6D-B74A-6ADC8C83E701}" srcOrd="0" destOrd="0" parTransId="{82632B30-4AEC-4C58-B6EA-D3461F865EBB}" sibTransId="{8A3F4551-CEEC-4DCB-8337-8EB51C9B9254}"/>
    <dgm:cxn modelId="{EBC88170-C98A-49F5-BD55-2AA7F076FBFD}" type="presOf" srcId="{CCC49C3F-69C7-463E-A1FE-FA05AB2D8EA9}" destId="{08F7FFF1-43AC-48C4-87AD-6437916206E3}" srcOrd="0" destOrd="0" presId="urn:microsoft.com/office/officeart/2005/8/layout/hList7"/>
    <dgm:cxn modelId="{C674FE9E-EDA8-4C61-8449-D5C74489FD3D}" type="presParOf" srcId="{62926992-86CB-457F-8F24-294B2209AC5F}" destId="{1B3B82F2-C508-4F27-BB8B-BEC8F3E17A24}" srcOrd="0" destOrd="0" presId="urn:microsoft.com/office/officeart/2005/8/layout/hList7"/>
    <dgm:cxn modelId="{C27C4B11-941A-4DB8-9B70-7509AA547DA6}" type="presParOf" srcId="{62926992-86CB-457F-8F24-294B2209AC5F}" destId="{C2E809B6-47F7-4BE8-8EAF-8F1DA772A739}" srcOrd="1" destOrd="0" presId="urn:microsoft.com/office/officeart/2005/8/layout/hList7"/>
    <dgm:cxn modelId="{FF45B3CD-3871-4314-9EBC-C0582CF74EDD}" type="presParOf" srcId="{C2E809B6-47F7-4BE8-8EAF-8F1DA772A739}" destId="{B1170220-11CC-4E72-82D6-C8CA8A2B33CB}" srcOrd="0" destOrd="0" presId="urn:microsoft.com/office/officeart/2005/8/layout/hList7"/>
    <dgm:cxn modelId="{7BC6B453-41C5-4CFE-A850-0CA48A6A02EE}" type="presParOf" srcId="{B1170220-11CC-4E72-82D6-C8CA8A2B33CB}" destId="{AA4E6FE4-3BD9-4E40-BA2E-DDD23943E29B}" srcOrd="0" destOrd="0" presId="urn:microsoft.com/office/officeart/2005/8/layout/hList7"/>
    <dgm:cxn modelId="{26EB8A0D-221B-4E17-86EC-11D12A35F832}" type="presParOf" srcId="{B1170220-11CC-4E72-82D6-C8CA8A2B33CB}" destId="{7120FA9C-85C6-4B80-A905-BB0EBE58662E}" srcOrd="1" destOrd="0" presId="urn:microsoft.com/office/officeart/2005/8/layout/hList7"/>
    <dgm:cxn modelId="{7E100B9A-6ECF-4311-8DBB-5BEEEE0743BD}" type="presParOf" srcId="{B1170220-11CC-4E72-82D6-C8CA8A2B33CB}" destId="{2AF48C4F-2EA8-42A6-93E1-CE878F6334ED}" srcOrd="2" destOrd="0" presId="urn:microsoft.com/office/officeart/2005/8/layout/hList7"/>
    <dgm:cxn modelId="{811F575C-74CA-4FFC-A59E-7A58C62816FE}" type="presParOf" srcId="{B1170220-11CC-4E72-82D6-C8CA8A2B33CB}" destId="{413540CD-A48E-401C-998A-EC9F368D98EB}" srcOrd="3" destOrd="0" presId="urn:microsoft.com/office/officeart/2005/8/layout/hList7"/>
    <dgm:cxn modelId="{337FFA0A-67CD-4F59-9434-CF6468F0BA4D}" type="presParOf" srcId="{C2E809B6-47F7-4BE8-8EAF-8F1DA772A739}" destId="{E6371B27-633F-4257-9E56-3353FE45AA56}" srcOrd="1" destOrd="0" presId="urn:microsoft.com/office/officeart/2005/8/layout/hList7"/>
    <dgm:cxn modelId="{B599A9E2-DFFC-43D5-9283-55DC0E162990}" type="presParOf" srcId="{C2E809B6-47F7-4BE8-8EAF-8F1DA772A739}" destId="{FD242DC0-7B8A-4F95-AB28-7B661CB5C317}" srcOrd="2" destOrd="0" presId="urn:microsoft.com/office/officeart/2005/8/layout/hList7"/>
    <dgm:cxn modelId="{327D2D72-1657-4D6A-9658-A35021D8433D}" type="presParOf" srcId="{FD242DC0-7B8A-4F95-AB28-7B661CB5C317}" destId="{3ED91E1F-0CB7-482C-8EFD-81D61839CB41}" srcOrd="0" destOrd="0" presId="urn:microsoft.com/office/officeart/2005/8/layout/hList7"/>
    <dgm:cxn modelId="{C669F391-D54D-410D-A434-ED96244A5998}" type="presParOf" srcId="{FD242DC0-7B8A-4F95-AB28-7B661CB5C317}" destId="{C94AE570-6D31-4D5E-806C-1305409EAF2C}" srcOrd="1" destOrd="0" presId="urn:microsoft.com/office/officeart/2005/8/layout/hList7"/>
    <dgm:cxn modelId="{44DA1F28-9CF8-47B1-9C15-040758996687}" type="presParOf" srcId="{FD242DC0-7B8A-4F95-AB28-7B661CB5C317}" destId="{2653C567-1337-4D4C-AC74-2F559D34DFDA}" srcOrd="2" destOrd="0" presId="urn:microsoft.com/office/officeart/2005/8/layout/hList7"/>
    <dgm:cxn modelId="{2DBBA076-DE16-437A-A0E6-4B791EFABD15}" type="presParOf" srcId="{FD242DC0-7B8A-4F95-AB28-7B661CB5C317}" destId="{2EFEFD1A-4DC8-48CE-9B8A-E2C45A65AC94}" srcOrd="3" destOrd="0" presId="urn:microsoft.com/office/officeart/2005/8/layout/hList7"/>
    <dgm:cxn modelId="{0D8B1930-C587-44C8-8D69-C5E32743143F}" type="presParOf" srcId="{C2E809B6-47F7-4BE8-8EAF-8F1DA772A739}" destId="{2BB21F8B-C91F-47BD-9D46-A9FF79DE22B3}" srcOrd="3" destOrd="0" presId="urn:microsoft.com/office/officeart/2005/8/layout/hList7"/>
    <dgm:cxn modelId="{A42A15F1-7ED1-4EC2-973C-13D89473971F}" type="presParOf" srcId="{C2E809B6-47F7-4BE8-8EAF-8F1DA772A739}" destId="{68D8DB72-54D4-4D90-805C-D2EDE5864FAB}" srcOrd="4" destOrd="0" presId="urn:microsoft.com/office/officeart/2005/8/layout/hList7"/>
    <dgm:cxn modelId="{B70ED1C3-DD56-44AE-8D88-6DB17315FCC5}" type="presParOf" srcId="{68D8DB72-54D4-4D90-805C-D2EDE5864FAB}" destId="{39BBCAB9-D99A-44BF-81DA-5F873285DE6D}" srcOrd="0" destOrd="0" presId="urn:microsoft.com/office/officeart/2005/8/layout/hList7"/>
    <dgm:cxn modelId="{06A495AF-BA33-4F95-882D-8A334ADC7A36}" type="presParOf" srcId="{68D8DB72-54D4-4D90-805C-D2EDE5864FAB}" destId="{2FC9094E-512D-404C-AD5C-53579F648934}" srcOrd="1" destOrd="0" presId="urn:microsoft.com/office/officeart/2005/8/layout/hList7"/>
    <dgm:cxn modelId="{2E66C48F-67CA-4F9A-B2C2-B9E9E41D9466}" type="presParOf" srcId="{68D8DB72-54D4-4D90-805C-D2EDE5864FAB}" destId="{ECD78EFD-BB5F-4299-A3FB-E307021F9A24}" srcOrd="2" destOrd="0" presId="urn:microsoft.com/office/officeart/2005/8/layout/hList7"/>
    <dgm:cxn modelId="{0A95B1BB-8151-4376-9A41-7FEB6090A0A9}" type="presParOf" srcId="{68D8DB72-54D4-4D90-805C-D2EDE5864FAB}" destId="{35737D3D-722B-4425-AA78-25C5194114DA}" srcOrd="3" destOrd="0" presId="urn:microsoft.com/office/officeart/2005/8/layout/hList7"/>
    <dgm:cxn modelId="{C68FDE00-74CA-46C8-8A59-A33B1F7D827D}" type="presParOf" srcId="{C2E809B6-47F7-4BE8-8EAF-8F1DA772A739}" destId="{549C407D-C01F-40D8-892D-93A59399618E}" srcOrd="5" destOrd="0" presId="urn:microsoft.com/office/officeart/2005/8/layout/hList7"/>
    <dgm:cxn modelId="{DCAC9BFA-3EA9-424B-812C-F43A89F7ED33}" type="presParOf" srcId="{C2E809B6-47F7-4BE8-8EAF-8F1DA772A739}" destId="{F7DD8EF7-54C5-4734-9AFD-5B734DFDDBFA}" srcOrd="6" destOrd="0" presId="urn:microsoft.com/office/officeart/2005/8/layout/hList7"/>
    <dgm:cxn modelId="{ACA6BFBF-71D6-4488-A75A-DBC36C8B3748}" type="presParOf" srcId="{F7DD8EF7-54C5-4734-9AFD-5B734DFDDBFA}" destId="{08F7FFF1-43AC-48C4-87AD-6437916206E3}" srcOrd="0" destOrd="0" presId="urn:microsoft.com/office/officeart/2005/8/layout/hList7"/>
    <dgm:cxn modelId="{B79F4380-B548-4C0D-B9E8-E1BBEF622197}" type="presParOf" srcId="{F7DD8EF7-54C5-4734-9AFD-5B734DFDDBFA}" destId="{B709A268-3C80-47CB-9F8F-3ADF1E7B4662}" srcOrd="1" destOrd="0" presId="urn:microsoft.com/office/officeart/2005/8/layout/hList7"/>
    <dgm:cxn modelId="{FB6586BF-1197-4B18-8082-3895B9FCDD2F}" type="presParOf" srcId="{F7DD8EF7-54C5-4734-9AFD-5B734DFDDBFA}" destId="{535AEA17-CAEE-49DD-9F68-A78E6096D1D9}" srcOrd="2" destOrd="0" presId="urn:microsoft.com/office/officeart/2005/8/layout/hList7"/>
    <dgm:cxn modelId="{685F6C1E-8BF6-4B3D-8237-F4C8B82E14E6}" type="presParOf" srcId="{F7DD8EF7-54C5-4734-9AFD-5B734DFDDBFA}" destId="{F2CD11A4-91CE-4EA8-9F47-0C6302B81132}" srcOrd="3" destOrd="0" presId="urn:microsoft.com/office/officeart/2005/8/layout/hList7"/>
    <dgm:cxn modelId="{5BA8010D-0637-4BF5-A264-526F79A81BCE}" type="presParOf" srcId="{C2E809B6-47F7-4BE8-8EAF-8F1DA772A739}" destId="{956D584C-0941-4256-907F-469138524C9E}" srcOrd="7" destOrd="0" presId="urn:microsoft.com/office/officeart/2005/8/layout/hList7"/>
    <dgm:cxn modelId="{F18C01EB-568C-434E-95C0-6357BBDFEED4}" type="presParOf" srcId="{C2E809B6-47F7-4BE8-8EAF-8F1DA772A739}" destId="{C5877AF1-A2B5-4D2B-A0D9-A7261358BF9B}" srcOrd="8" destOrd="0" presId="urn:microsoft.com/office/officeart/2005/8/layout/hList7"/>
    <dgm:cxn modelId="{3C01BBB0-C94F-4DF4-9A93-FD9F184DF6FD}" type="presParOf" srcId="{C5877AF1-A2B5-4D2B-A0D9-A7261358BF9B}" destId="{B1602216-E810-405F-ACF0-D9FAFCB774EE}" srcOrd="0" destOrd="0" presId="urn:microsoft.com/office/officeart/2005/8/layout/hList7"/>
    <dgm:cxn modelId="{CCA13ED8-B32E-4EB6-8DAE-64B2BF5E8126}" type="presParOf" srcId="{C5877AF1-A2B5-4D2B-A0D9-A7261358BF9B}" destId="{37CAC39D-455C-4FB5-A9B0-E83FC615BD30}" srcOrd="1" destOrd="0" presId="urn:microsoft.com/office/officeart/2005/8/layout/hList7"/>
    <dgm:cxn modelId="{94ECF52D-7593-4FD9-8177-C4378A4B41A3}" type="presParOf" srcId="{C5877AF1-A2B5-4D2B-A0D9-A7261358BF9B}" destId="{3052A396-749B-4AC2-82FE-68D38CE566FA}" srcOrd="2" destOrd="0" presId="urn:microsoft.com/office/officeart/2005/8/layout/hList7"/>
    <dgm:cxn modelId="{F0A533E6-91C2-4115-8697-14E2E618439E}" type="presParOf" srcId="{C5877AF1-A2B5-4D2B-A0D9-A7261358BF9B}" destId="{24E44984-0C02-4C4C-80DE-4B67C6D5008A}"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0DA02-D848-463B-8E0B-BB1AD9946E4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7874B2E-E86D-4874-8F08-D0F9FBA19AE1}">
      <dgm:prSet phldrT="[Text]"/>
      <dgm:spPr/>
      <dgm:t>
        <a:bodyPr/>
        <a:lstStyle/>
        <a:p>
          <a:r>
            <a:rPr lang="en-US" dirty="0" smtClean="0"/>
            <a:t>Saskia</a:t>
          </a:r>
          <a:endParaRPr lang="en-US" dirty="0"/>
        </a:p>
      </dgm:t>
    </dgm:pt>
    <dgm:pt modelId="{B5958F7E-6FAB-493C-B936-133E8D49D45E}" type="parTrans" cxnId="{D49588F8-3AC0-4883-9835-8B5FF277FF8B}">
      <dgm:prSet/>
      <dgm:spPr/>
      <dgm:t>
        <a:bodyPr/>
        <a:lstStyle/>
        <a:p>
          <a:endParaRPr lang="en-US"/>
        </a:p>
      </dgm:t>
    </dgm:pt>
    <dgm:pt modelId="{1336648A-DB78-49A4-9488-ED1CB6F6E172}" type="sibTrans" cxnId="{D49588F8-3AC0-4883-9835-8B5FF277FF8B}">
      <dgm:prSet/>
      <dgm:spPr/>
      <dgm:t>
        <a:bodyPr/>
        <a:lstStyle/>
        <a:p>
          <a:endParaRPr lang="en-US"/>
        </a:p>
      </dgm:t>
    </dgm:pt>
    <dgm:pt modelId="{D3A5C82F-C5E5-4168-815F-33F3D3CF565E}">
      <dgm:prSet phldrT="[Text]"/>
      <dgm:spPr/>
      <dgm:t>
        <a:bodyPr/>
        <a:lstStyle/>
        <a:p>
          <a:r>
            <a:rPr lang="en-US" dirty="0" smtClean="0">
              <a:latin typeface="Comic Sans MS" pitchFamily="66" charset="0"/>
            </a:rPr>
            <a:t>Keep up to date with everything, do some of the work at home to make it easier for yourselves, and it’s not only course work it’s fun you make new friends and you learn new skills all the time. My tutor also nominated me for the High Sheriff Award for my charity work and I won the county shield. </a:t>
          </a:r>
          <a:endParaRPr lang="en-US" dirty="0"/>
        </a:p>
      </dgm:t>
    </dgm:pt>
    <dgm:pt modelId="{9BC7B9D8-F4E0-4390-A48C-DC29FAECDF14}" type="parTrans" cxnId="{7476E682-2EA4-45D7-A515-9E202BF7F811}">
      <dgm:prSet/>
      <dgm:spPr/>
      <dgm:t>
        <a:bodyPr/>
        <a:lstStyle/>
        <a:p>
          <a:endParaRPr lang="en-US"/>
        </a:p>
      </dgm:t>
    </dgm:pt>
    <dgm:pt modelId="{7900C6BC-6A8C-4D84-A57A-84C476811888}" type="sibTrans" cxnId="{7476E682-2EA4-45D7-A515-9E202BF7F811}">
      <dgm:prSet/>
      <dgm:spPr/>
      <dgm:t>
        <a:bodyPr/>
        <a:lstStyle/>
        <a:p>
          <a:endParaRPr lang="en-US"/>
        </a:p>
      </dgm:t>
    </dgm:pt>
    <dgm:pt modelId="{61A8086E-B036-453C-ABAC-4FFEB29B5356}">
      <dgm:prSet phldrT="[Text]"/>
      <dgm:spPr/>
      <dgm:t>
        <a:bodyPr/>
        <a:lstStyle/>
        <a:p>
          <a:r>
            <a:rPr lang="en-US" dirty="0" err="1" smtClean="0"/>
            <a:t>Tilly</a:t>
          </a:r>
          <a:endParaRPr lang="en-US" dirty="0"/>
        </a:p>
      </dgm:t>
    </dgm:pt>
    <dgm:pt modelId="{2C2D2303-AC46-4062-A2AE-93691C0C8324}" type="parTrans" cxnId="{3F831599-1968-47E0-B9C6-61E0C5CA49E9}">
      <dgm:prSet/>
      <dgm:spPr/>
      <dgm:t>
        <a:bodyPr/>
        <a:lstStyle/>
        <a:p>
          <a:endParaRPr lang="en-US"/>
        </a:p>
      </dgm:t>
    </dgm:pt>
    <dgm:pt modelId="{CCA54171-42BF-49B9-A101-A14A0F8B2D53}" type="sibTrans" cxnId="{3F831599-1968-47E0-B9C6-61E0C5CA49E9}">
      <dgm:prSet/>
      <dgm:spPr/>
      <dgm:t>
        <a:bodyPr/>
        <a:lstStyle/>
        <a:p>
          <a:endParaRPr lang="en-US"/>
        </a:p>
      </dgm:t>
    </dgm:pt>
    <dgm:pt modelId="{362CAEE9-E2B4-4BEF-BE33-D8DE0377F5D6}">
      <dgm:prSet phldrT="[Text]"/>
      <dgm:spPr/>
      <dgm:t>
        <a:bodyPr/>
        <a:lstStyle/>
        <a:p>
          <a:r>
            <a:rPr lang="en-US" dirty="0" smtClean="0">
              <a:latin typeface="Comic Sans MS" pitchFamily="66" charset="0"/>
            </a:rPr>
            <a:t>I have really enjoyed making new friends on the course . I enjoy taking part in practical activities like having the babies, making play dough and making story sacks.</a:t>
          </a:r>
          <a:endParaRPr lang="en-US" dirty="0"/>
        </a:p>
      </dgm:t>
    </dgm:pt>
    <dgm:pt modelId="{7DD373A8-7941-4B0B-B202-6A76F7A8F6D8}" type="parTrans" cxnId="{D33B3152-A675-455B-BE5B-80C35C2A63F1}">
      <dgm:prSet/>
      <dgm:spPr/>
      <dgm:t>
        <a:bodyPr/>
        <a:lstStyle/>
        <a:p>
          <a:endParaRPr lang="en-US"/>
        </a:p>
      </dgm:t>
    </dgm:pt>
    <dgm:pt modelId="{B399D21C-4DE0-4F20-AB19-043BDBD8B51F}" type="sibTrans" cxnId="{D33B3152-A675-455B-BE5B-80C35C2A63F1}">
      <dgm:prSet/>
      <dgm:spPr/>
      <dgm:t>
        <a:bodyPr/>
        <a:lstStyle/>
        <a:p>
          <a:endParaRPr lang="en-US"/>
        </a:p>
      </dgm:t>
    </dgm:pt>
    <dgm:pt modelId="{9FABF863-4608-4C60-A78D-0BCB469CB7E1}">
      <dgm:prSet phldrT="[Text]"/>
      <dgm:spPr/>
      <dgm:t>
        <a:bodyPr/>
        <a:lstStyle/>
        <a:p>
          <a:r>
            <a:rPr lang="en-US" dirty="0" err="1" smtClean="0"/>
            <a:t>Livvy</a:t>
          </a:r>
          <a:endParaRPr lang="en-US" dirty="0"/>
        </a:p>
      </dgm:t>
    </dgm:pt>
    <dgm:pt modelId="{4DE04A8E-3991-4AA4-9BD7-076C2667FF03}" type="parTrans" cxnId="{28FE91E9-EF1C-4BE9-AFFE-A70D196B339C}">
      <dgm:prSet/>
      <dgm:spPr/>
      <dgm:t>
        <a:bodyPr/>
        <a:lstStyle/>
        <a:p>
          <a:endParaRPr lang="en-US"/>
        </a:p>
      </dgm:t>
    </dgm:pt>
    <dgm:pt modelId="{13FC067B-2F84-4733-BBA8-98CE8E256CAF}" type="sibTrans" cxnId="{28FE91E9-EF1C-4BE9-AFFE-A70D196B339C}">
      <dgm:prSet/>
      <dgm:spPr/>
      <dgm:t>
        <a:bodyPr/>
        <a:lstStyle/>
        <a:p>
          <a:endParaRPr lang="en-US"/>
        </a:p>
      </dgm:t>
    </dgm:pt>
    <dgm:pt modelId="{4BBEA3B1-300A-4C2E-9D8D-13ECE6E41262}">
      <dgm:prSet phldrT="[Text]"/>
      <dgm:spPr/>
      <dgm:t>
        <a:bodyPr/>
        <a:lstStyle/>
        <a:p>
          <a:r>
            <a:rPr lang="en-US" dirty="0" smtClean="0"/>
            <a:t>I have enjoyed how relaxed the lessons are, if I do feel stressed the teachers are so easy to make contact with and help!! There is so much support too! The course as a whole was enjoyable and the activities were enjoyable and didn’t feel like work but I was still learning. Some advice is to make sure you are on top of your work and ask for help if needed!!! Try not to fall behind. I am really happy to be progressing onto level 3 Early Years Educator in September. </a:t>
          </a:r>
          <a:endParaRPr lang="en-US" dirty="0"/>
        </a:p>
      </dgm:t>
    </dgm:pt>
    <dgm:pt modelId="{00650348-00A7-4270-AFF7-4C14A5CFD7B7}" type="parTrans" cxnId="{A109D0A2-D57C-4501-AECC-52AFC09C6F8E}">
      <dgm:prSet/>
      <dgm:spPr/>
      <dgm:t>
        <a:bodyPr/>
        <a:lstStyle/>
        <a:p>
          <a:endParaRPr lang="en-US"/>
        </a:p>
      </dgm:t>
    </dgm:pt>
    <dgm:pt modelId="{341BEE00-7B44-4449-A6AC-0352E14CD5DA}" type="sibTrans" cxnId="{A109D0A2-D57C-4501-AECC-52AFC09C6F8E}">
      <dgm:prSet/>
      <dgm:spPr/>
      <dgm:t>
        <a:bodyPr/>
        <a:lstStyle/>
        <a:p>
          <a:endParaRPr lang="en-US"/>
        </a:p>
      </dgm:t>
    </dgm:pt>
    <dgm:pt modelId="{9331F594-53D6-48DF-8414-35AEE167230B}" type="pres">
      <dgm:prSet presAssocID="{39F0DA02-D848-463B-8E0B-BB1AD9946E44}" presName="linear" presStyleCnt="0">
        <dgm:presLayoutVars>
          <dgm:dir/>
          <dgm:resizeHandles val="exact"/>
        </dgm:presLayoutVars>
      </dgm:prSet>
      <dgm:spPr/>
      <dgm:t>
        <a:bodyPr/>
        <a:lstStyle/>
        <a:p>
          <a:endParaRPr lang="en-US"/>
        </a:p>
      </dgm:t>
    </dgm:pt>
    <dgm:pt modelId="{7DD9FD02-BCD1-4E43-A5F3-AD526DAEBD5D}" type="pres">
      <dgm:prSet presAssocID="{47874B2E-E86D-4874-8F08-D0F9FBA19AE1}" presName="comp" presStyleCnt="0"/>
      <dgm:spPr/>
    </dgm:pt>
    <dgm:pt modelId="{25951891-F2D5-412E-A216-25E435C0B80E}" type="pres">
      <dgm:prSet presAssocID="{47874B2E-E86D-4874-8F08-D0F9FBA19AE1}" presName="box" presStyleLbl="node1" presStyleIdx="0" presStyleCnt="3"/>
      <dgm:spPr/>
      <dgm:t>
        <a:bodyPr/>
        <a:lstStyle/>
        <a:p>
          <a:endParaRPr lang="en-US"/>
        </a:p>
      </dgm:t>
    </dgm:pt>
    <dgm:pt modelId="{674023E6-50DE-4EA9-96BD-AE08966D0944}" type="pres">
      <dgm:prSet presAssocID="{47874B2E-E86D-4874-8F08-D0F9FBA19AE1}"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BEEB7483-4548-4DE6-BB7E-50EF66B475DA}" type="pres">
      <dgm:prSet presAssocID="{47874B2E-E86D-4874-8F08-D0F9FBA19AE1}" presName="text" presStyleLbl="node1" presStyleIdx="0" presStyleCnt="3">
        <dgm:presLayoutVars>
          <dgm:bulletEnabled val="1"/>
        </dgm:presLayoutVars>
      </dgm:prSet>
      <dgm:spPr/>
      <dgm:t>
        <a:bodyPr/>
        <a:lstStyle/>
        <a:p>
          <a:endParaRPr lang="en-US"/>
        </a:p>
      </dgm:t>
    </dgm:pt>
    <dgm:pt modelId="{A40B1D72-B651-4DDF-9A17-A9A98E1E5624}" type="pres">
      <dgm:prSet presAssocID="{1336648A-DB78-49A4-9488-ED1CB6F6E172}" presName="spacer" presStyleCnt="0"/>
      <dgm:spPr/>
    </dgm:pt>
    <dgm:pt modelId="{42570400-5474-4322-BEB9-4C95682184BE}" type="pres">
      <dgm:prSet presAssocID="{61A8086E-B036-453C-ABAC-4FFEB29B5356}" presName="comp" presStyleCnt="0"/>
      <dgm:spPr/>
    </dgm:pt>
    <dgm:pt modelId="{1F782438-7EA3-4FD6-8C74-DBDBD450414A}" type="pres">
      <dgm:prSet presAssocID="{61A8086E-B036-453C-ABAC-4FFEB29B5356}" presName="box" presStyleLbl="node1" presStyleIdx="1" presStyleCnt="3"/>
      <dgm:spPr/>
      <dgm:t>
        <a:bodyPr/>
        <a:lstStyle/>
        <a:p>
          <a:endParaRPr lang="en-US"/>
        </a:p>
      </dgm:t>
    </dgm:pt>
    <dgm:pt modelId="{6759BFA6-5DCF-431E-B067-8F37F245F47F}" type="pres">
      <dgm:prSet presAssocID="{61A8086E-B036-453C-ABAC-4FFEB29B5356}" presName="img" presStyleLbl="fgImgPlace1" presStyleIdx="1" presStyleCnt="3"/>
      <dgm:spPr>
        <a:blipFill rotWithShape="0">
          <a:blip xmlns:r="http://schemas.openxmlformats.org/officeDocument/2006/relationships" r:embed="rId2"/>
          <a:stretch>
            <a:fillRect/>
          </a:stretch>
        </a:blipFill>
      </dgm:spPr>
    </dgm:pt>
    <dgm:pt modelId="{1D67B996-B717-43F6-BA28-BB13C3981957}" type="pres">
      <dgm:prSet presAssocID="{61A8086E-B036-453C-ABAC-4FFEB29B5356}" presName="text" presStyleLbl="node1" presStyleIdx="1" presStyleCnt="3">
        <dgm:presLayoutVars>
          <dgm:bulletEnabled val="1"/>
        </dgm:presLayoutVars>
      </dgm:prSet>
      <dgm:spPr/>
      <dgm:t>
        <a:bodyPr/>
        <a:lstStyle/>
        <a:p>
          <a:endParaRPr lang="en-US"/>
        </a:p>
      </dgm:t>
    </dgm:pt>
    <dgm:pt modelId="{AA721DFF-E424-4C1B-99A9-480D6C23CD98}" type="pres">
      <dgm:prSet presAssocID="{CCA54171-42BF-49B9-A101-A14A0F8B2D53}" presName="spacer" presStyleCnt="0"/>
      <dgm:spPr/>
    </dgm:pt>
    <dgm:pt modelId="{A54E4C5D-525C-439E-BAF9-D4259DD335B7}" type="pres">
      <dgm:prSet presAssocID="{9FABF863-4608-4C60-A78D-0BCB469CB7E1}" presName="comp" presStyleCnt="0"/>
      <dgm:spPr/>
    </dgm:pt>
    <dgm:pt modelId="{97047BF4-D135-47EF-9C4C-89097643817C}" type="pres">
      <dgm:prSet presAssocID="{9FABF863-4608-4C60-A78D-0BCB469CB7E1}" presName="box" presStyleLbl="node1" presStyleIdx="2" presStyleCnt="3"/>
      <dgm:spPr/>
      <dgm:t>
        <a:bodyPr/>
        <a:lstStyle/>
        <a:p>
          <a:endParaRPr lang="en-US"/>
        </a:p>
      </dgm:t>
    </dgm:pt>
    <dgm:pt modelId="{735CA41B-A89E-4809-9F6F-51EA98983116}" type="pres">
      <dgm:prSet presAssocID="{9FABF863-4608-4C60-A78D-0BCB469CB7E1}"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85CB6911-A7B4-48FE-990A-CADFF8FC76BC}" type="pres">
      <dgm:prSet presAssocID="{9FABF863-4608-4C60-A78D-0BCB469CB7E1}" presName="text" presStyleLbl="node1" presStyleIdx="2" presStyleCnt="3">
        <dgm:presLayoutVars>
          <dgm:bulletEnabled val="1"/>
        </dgm:presLayoutVars>
      </dgm:prSet>
      <dgm:spPr/>
      <dgm:t>
        <a:bodyPr/>
        <a:lstStyle/>
        <a:p>
          <a:endParaRPr lang="en-US"/>
        </a:p>
      </dgm:t>
    </dgm:pt>
  </dgm:ptLst>
  <dgm:cxnLst>
    <dgm:cxn modelId="{9CEF6ADB-FF79-449F-B983-0EABE21F85C8}" type="presOf" srcId="{9FABF863-4608-4C60-A78D-0BCB469CB7E1}" destId="{97047BF4-D135-47EF-9C4C-89097643817C}" srcOrd="0" destOrd="0" presId="urn:microsoft.com/office/officeart/2005/8/layout/vList4"/>
    <dgm:cxn modelId="{AF2882B9-DE25-425E-B360-B4134F51A612}" type="presOf" srcId="{4BBEA3B1-300A-4C2E-9D8D-13ECE6E41262}" destId="{97047BF4-D135-47EF-9C4C-89097643817C}" srcOrd="0" destOrd="1" presId="urn:microsoft.com/office/officeart/2005/8/layout/vList4"/>
    <dgm:cxn modelId="{00428E3F-23F1-4D77-AB08-89D85249E380}" type="presOf" srcId="{D3A5C82F-C5E5-4168-815F-33F3D3CF565E}" destId="{25951891-F2D5-412E-A216-25E435C0B80E}" srcOrd="0" destOrd="1" presId="urn:microsoft.com/office/officeart/2005/8/layout/vList4"/>
    <dgm:cxn modelId="{28FE91E9-EF1C-4BE9-AFFE-A70D196B339C}" srcId="{39F0DA02-D848-463B-8E0B-BB1AD9946E44}" destId="{9FABF863-4608-4C60-A78D-0BCB469CB7E1}" srcOrd="2" destOrd="0" parTransId="{4DE04A8E-3991-4AA4-9BD7-076C2667FF03}" sibTransId="{13FC067B-2F84-4733-BBA8-98CE8E256CAF}"/>
    <dgm:cxn modelId="{D33B3152-A675-455B-BE5B-80C35C2A63F1}" srcId="{61A8086E-B036-453C-ABAC-4FFEB29B5356}" destId="{362CAEE9-E2B4-4BEF-BE33-D8DE0377F5D6}" srcOrd="0" destOrd="0" parTransId="{7DD373A8-7941-4B0B-B202-6A76F7A8F6D8}" sibTransId="{B399D21C-4DE0-4F20-AB19-043BDBD8B51F}"/>
    <dgm:cxn modelId="{491E6297-0EA4-45B8-882B-2BBD7F6B737A}" type="presOf" srcId="{61A8086E-B036-453C-ABAC-4FFEB29B5356}" destId="{1D67B996-B717-43F6-BA28-BB13C3981957}" srcOrd="1" destOrd="0" presId="urn:microsoft.com/office/officeart/2005/8/layout/vList4"/>
    <dgm:cxn modelId="{3343C578-2D90-44F4-BEB3-B391DB3F3727}" type="presOf" srcId="{39F0DA02-D848-463B-8E0B-BB1AD9946E44}" destId="{9331F594-53D6-48DF-8414-35AEE167230B}" srcOrd="0" destOrd="0" presId="urn:microsoft.com/office/officeart/2005/8/layout/vList4"/>
    <dgm:cxn modelId="{7476E682-2EA4-45D7-A515-9E202BF7F811}" srcId="{47874B2E-E86D-4874-8F08-D0F9FBA19AE1}" destId="{D3A5C82F-C5E5-4168-815F-33F3D3CF565E}" srcOrd="0" destOrd="0" parTransId="{9BC7B9D8-F4E0-4390-A48C-DC29FAECDF14}" sibTransId="{7900C6BC-6A8C-4D84-A57A-84C476811888}"/>
    <dgm:cxn modelId="{10F6FD3A-2085-41E8-B6B7-69133664F136}" type="presOf" srcId="{362CAEE9-E2B4-4BEF-BE33-D8DE0377F5D6}" destId="{1F782438-7EA3-4FD6-8C74-DBDBD450414A}" srcOrd="0" destOrd="1" presId="urn:microsoft.com/office/officeart/2005/8/layout/vList4"/>
    <dgm:cxn modelId="{D49588F8-3AC0-4883-9835-8B5FF277FF8B}" srcId="{39F0DA02-D848-463B-8E0B-BB1AD9946E44}" destId="{47874B2E-E86D-4874-8F08-D0F9FBA19AE1}" srcOrd="0" destOrd="0" parTransId="{B5958F7E-6FAB-493C-B936-133E8D49D45E}" sibTransId="{1336648A-DB78-49A4-9488-ED1CB6F6E172}"/>
    <dgm:cxn modelId="{06D14447-5F7C-47F5-A3D8-1FED7F194D21}" type="presOf" srcId="{4BBEA3B1-300A-4C2E-9D8D-13ECE6E41262}" destId="{85CB6911-A7B4-48FE-990A-CADFF8FC76BC}" srcOrd="1" destOrd="1" presId="urn:microsoft.com/office/officeart/2005/8/layout/vList4"/>
    <dgm:cxn modelId="{A109D0A2-D57C-4501-AECC-52AFC09C6F8E}" srcId="{9FABF863-4608-4C60-A78D-0BCB469CB7E1}" destId="{4BBEA3B1-300A-4C2E-9D8D-13ECE6E41262}" srcOrd="0" destOrd="0" parTransId="{00650348-00A7-4270-AFF7-4C14A5CFD7B7}" sibTransId="{341BEE00-7B44-4449-A6AC-0352E14CD5DA}"/>
    <dgm:cxn modelId="{67ADD776-ABF7-4720-A899-475DD63EA6DA}" type="presOf" srcId="{47874B2E-E86D-4874-8F08-D0F9FBA19AE1}" destId="{25951891-F2D5-412E-A216-25E435C0B80E}" srcOrd="0" destOrd="0" presId="urn:microsoft.com/office/officeart/2005/8/layout/vList4"/>
    <dgm:cxn modelId="{BC1A442E-D0EB-4255-9D94-F0C3F78CF418}" type="presOf" srcId="{9FABF863-4608-4C60-A78D-0BCB469CB7E1}" destId="{85CB6911-A7B4-48FE-990A-CADFF8FC76BC}" srcOrd="1" destOrd="0" presId="urn:microsoft.com/office/officeart/2005/8/layout/vList4"/>
    <dgm:cxn modelId="{E908FCC5-3FF0-4358-8E7D-AB5A42B3AEE0}" type="presOf" srcId="{D3A5C82F-C5E5-4168-815F-33F3D3CF565E}" destId="{BEEB7483-4548-4DE6-BB7E-50EF66B475DA}" srcOrd="1" destOrd="1" presId="urn:microsoft.com/office/officeart/2005/8/layout/vList4"/>
    <dgm:cxn modelId="{F59EABF7-46DC-4137-92B5-64C2398E2E03}" type="presOf" srcId="{47874B2E-E86D-4874-8F08-D0F9FBA19AE1}" destId="{BEEB7483-4548-4DE6-BB7E-50EF66B475DA}" srcOrd="1" destOrd="0" presId="urn:microsoft.com/office/officeart/2005/8/layout/vList4"/>
    <dgm:cxn modelId="{73C33CC2-4D5B-4015-9CD7-385E8331265B}" type="presOf" srcId="{61A8086E-B036-453C-ABAC-4FFEB29B5356}" destId="{1F782438-7EA3-4FD6-8C74-DBDBD450414A}" srcOrd="0" destOrd="0" presId="urn:microsoft.com/office/officeart/2005/8/layout/vList4"/>
    <dgm:cxn modelId="{D59D33B5-BFE7-4092-82CE-1F4076207082}" type="presOf" srcId="{362CAEE9-E2B4-4BEF-BE33-D8DE0377F5D6}" destId="{1D67B996-B717-43F6-BA28-BB13C3981957}" srcOrd="1" destOrd="1" presId="urn:microsoft.com/office/officeart/2005/8/layout/vList4"/>
    <dgm:cxn modelId="{3F831599-1968-47E0-B9C6-61E0C5CA49E9}" srcId="{39F0DA02-D848-463B-8E0B-BB1AD9946E44}" destId="{61A8086E-B036-453C-ABAC-4FFEB29B5356}" srcOrd="1" destOrd="0" parTransId="{2C2D2303-AC46-4062-A2AE-93691C0C8324}" sibTransId="{CCA54171-42BF-49B9-A101-A14A0F8B2D53}"/>
    <dgm:cxn modelId="{7262B442-07A2-4165-81AB-E00B92D5EC87}" type="presParOf" srcId="{9331F594-53D6-48DF-8414-35AEE167230B}" destId="{7DD9FD02-BCD1-4E43-A5F3-AD526DAEBD5D}" srcOrd="0" destOrd="0" presId="urn:microsoft.com/office/officeart/2005/8/layout/vList4"/>
    <dgm:cxn modelId="{2E24570D-F755-47A9-A9BE-020E24726573}" type="presParOf" srcId="{7DD9FD02-BCD1-4E43-A5F3-AD526DAEBD5D}" destId="{25951891-F2D5-412E-A216-25E435C0B80E}" srcOrd="0" destOrd="0" presId="urn:microsoft.com/office/officeart/2005/8/layout/vList4"/>
    <dgm:cxn modelId="{748C6971-FEED-4C1C-AF3F-A880FC26B3D7}" type="presParOf" srcId="{7DD9FD02-BCD1-4E43-A5F3-AD526DAEBD5D}" destId="{674023E6-50DE-4EA9-96BD-AE08966D0944}" srcOrd="1" destOrd="0" presId="urn:microsoft.com/office/officeart/2005/8/layout/vList4"/>
    <dgm:cxn modelId="{F8BB8095-FB74-4AEB-ADB8-414CC829D362}" type="presParOf" srcId="{7DD9FD02-BCD1-4E43-A5F3-AD526DAEBD5D}" destId="{BEEB7483-4548-4DE6-BB7E-50EF66B475DA}" srcOrd="2" destOrd="0" presId="urn:microsoft.com/office/officeart/2005/8/layout/vList4"/>
    <dgm:cxn modelId="{012C0EBF-434C-4966-A0E4-273B1DBE291A}" type="presParOf" srcId="{9331F594-53D6-48DF-8414-35AEE167230B}" destId="{A40B1D72-B651-4DDF-9A17-A9A98E1E5624}" srcOrd="1" destOrd="0" presId="urn:microsoft.com/office/officeart/2005/8/layout/vList4"/>
    <dgm:cxn modelId="{7DF56624-2408-4597-B6CB-33CA550B5652}" type="presParOf" srcId="{9331F594-53D6-48DF-8414-35AEE167230B}" destId="{42570400-5474-4322-BEB9-4C95682184BE}" srcOrd="2" destOrd="0" presId="urn:microsoft.com/office/officeart/2005/8/layout/vList4"/>
    <dgm:cxn modelId="{F3311772-316A-46DC-8D25-C7626DA031AF}" type="presParOf" srcId="{42570400-5474-4322-BEB9-4C95682184BE}" destId="{1F782438-7EA3-4FD6-8C74-DBDBD450414A}" srcOrd="0" destOrd="0" presId="urn:microsoft.com/office/officeart/2005/8/layout/vList4"/>
    <dgm:cxn modelId="{83E12F44-EF94-4F8A-A3EA-5D486CCC6F41}" type="presParOf" srcId="{42570400-5474-4322-BEB9-4C95682184BE}" destId="{6759BFA6-5DCF-431E-B067-8F37F245F47F}" srcOrd="1" destOrd="0" presId="urn:microsoft.com/office/officeart/2005/8/layout/vList4"/>
    <dgm:cxn modelId="{E763EDEE-DA3E-42DF-B7EC-1BFE8ED23EA1}" type="presParOf" srcId="{42570400-5474-4322-BEB9-4C95682184BE}" destId="{1D67B996-B717-43F6-BA28-BB13C3981957}" srcOrd="2" destOrd="0" presId="urn:microsoft.com/office/officeart/2005/8/layout/vList4"/>
    <dgm:cxn modelId="{5C946C37-B413-4EF3-B843-A2D9F580CD26}" type="presParOf" srcId="{9331F594-53D6-48DF-8414-35AEE167230B}" destId="{AA721DFF-E424-4C1B-99A9-480D6C23CD98}" srcOrd="3" destOrd="0" presId="urn:microsoft.com/office/officeart/2005/8/layout/vList4"/>
    <dgm:cxn modelId="{200BA6E2-A361-464A-B88B-A5EC7A83B939}" type="presParOf" srcId="{9331F594-53D6-48DF-8414-35AEE167230B}" destId="{A54E4C5D-525C-439E-BAF9-D4259DD335B7}" srcOrd="4" destOrd="0" presId="urn:microsoft.com/office/officeart/2005/8/layout/vList4"/>
    <dgm:cxn modelId="{2237606A-A03A-4877-AFB7-009E11F1318B}" type="presParOf" srcId="{A54E4C5D-525C-439E-BAF9-D4259DD335B7}" destId="{97047BF4-D135-47EF-9C4C-89097643817C}" srcOrd="0" destOrd="0" presId="urn:microsoft.com/office/officeart/2005/8/layout/vList4"/>
    <dgm:cxn modelId="{1A97C2F6-7A61-43CC-BFC2-BCA8348C24C5}" type="presParOf" srcId="{A54E4C5D-525C-439E-BAF9-D4259DD335B7}" destId="{735CA41B-A89E-4809-9F6F-51EA98983116}" srcOrd="1" destOrd="0" presId="urn:microsoft.com/office/officeart/2005/8/layout/vList4"/>
    <dgm:cxn modelId="{758CB17A-D5F3-4174-88B3-06BB592DBF0F}" type="presParOf" srcId="{A54E4C5D-525C-439E-BAF9-D4259DD335B7}" destId="{85CB6911-A7B4-48FE-990A-CADFF8FC76BC}"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4E6FE4-3BD9-4E40-BA2E-DDD23943E29B}">
      <dsp:nvSpPr>
        <dsp:cNvPr id="0" name=""/>
        <dsp:cNvSpPr/>
      </dsp:nvSpPr>
      <dsp:spPr>
        <a:xfrm>
          <a:off x="0" y="0"/>
          <a:ext cx="1703509" cy="5303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smtClean="0">
            <a:latin typeface="Comic Sans MS" pitchFamily="66" charset="0"/>
          </a:endParaRPr>
        </a:p>
        <a:p>
          <a:pPr lvl="0" algn="ctr" defTabSz="488950">
            <a:lnSpc>
              <a:spcPct val="90000"/>
            </a:lnSpc>
            <a:spcBef>
              <a:spcPct val="0"/>
            </a:spcBef>
            <a:spcAft>
              <a:spcPct val="35000"/>
            </a:spcAft>
          </a:pPr>
          <a:endParaRPr lang="en-US" sz="2400" kern="1200" dirty="0" smtClean="0">
            <a:latin typeface="Comic Sans MS" pitchFamily="66" charset="0"/>
          </a:endParaRPr>
        </a:p>
        <a:p>
          <a:pPr lvl="0" algn="ctr" defTabSz="488950">
            <a:lnSpc>
              <a:spcPct val="90000"/>
            </a:lnSpc>
            <a:spcBef>
              <a:spcPct val="0"/>
            </a:spcBef>
            <a:spcAft>
              <a:spcPct val="35000"/>
            </a:spcAft>
          </a:pPr>
          <a:r>
            <a:rPr lang="en-US" sz="2400" kern="1200" dirty="0" smtClean="0">
              <a:latin typeface="Comic Sans MS" pitchFamily="66" charset="0"/>
            </a:rPr>
            <a:t>Chris  Greensall</a:t>
          </a:r>
        </a:p>
        <a:p>
          <a:pPr lvl="0" algn="ctr" defTabSz="488950">
            <a:lnSpc>
              <a:spcPct val="90000"/>
            </a:lnSpc>
            <a:spcBef>
              <a:spcPct val="0"/>
            </a:spcBef>
            <a:spcAft>
              <a:spcPct val="35000"/>
            </a:spcAft>
          </a:pPr>
          <a:endParaRPr lang="en-US" sz="1100" kern="1200" dirty="0" smtClean="0">
            <a:latin typeface="Comic Sans MS" pitchFamily="66" charset="0"/>
          </a:endParaRPr>
        </a:p>
        <a:p>
          <a:pPr lvl="0" algn="ctr" defTabSz="488950">
            <a:lnSpc>
              <a:spcPct val="90000"/>
            </a:lnSpc>
            <a:spcBef>
              <a:spcPct val="0"/>
            </a:spcBef>
            <a:spcAft>
              <a:spcPct val="35000"/>
            </a:spcAft>
          </a:pPr>
          <a:r>
            <a:rPr lang="en-US" sz="1400" kern="1200" dirty="0" smtClean="0">
              <a:latin typeface="Comic Sans MS" pitchFamily="66" charset="0"/>
            </a:rPr>
            <a:t>Level 3 course leader : Early Years Educator</a:t>
          </a:r>
        </a:p>
        <a:p>
          <a:pPr lvl="0" algn="ctr" defTabSz="488950">
            <a:lnSpc>
              <a:spcPct val="90000"/>
            </a:lnSpc>
            <a:spcBef>
              <a:spcPct val="0"/>
            </a:spcBef>
            <a:spcAft>
              <a:spcPct val="35000"/>
            </a:spcAft>
          </a:pPr>
          <a:endParaRPr lang="en-US" sz="1400" kern="1200" dirty="0" smtClean="0">
            <a:latin typeface="Comic Sans MS" pitchFamily="66" charset="0"/>
          </a:endParaRPr>
        </a:p>
        <a:p>
          <a:pPr lvl="0" algn="ctr" defTabSz="488950">
            <a:lnSpc>
              <a:spcPct val="90000"/>
            </a:lnSpc>
            <a:spcBef>
              <a:spcPct val="0"/>
            </a:spcBef>
            <a:spcAft>
              <a:spcPct val="35000"/>
            </a:spcAft>
          </a:pPr>
          <a:r>
            <a:rPr lang="en-US" sz="1400" b="1" kern="1200" dirty="0" smtClean="0">
              <a:solidFill>
                <a:schemeClr val="tx1"/>
              </a:solidFill>
              <a:latin typeface="Comic Sans MS" pitchFamily="66" charset="0"/>
            </a:rPr>
            <a:t>chrisg@shrewsbury.ac.uk</a:t>
          </a:r>
          <a:endParaRPr lang="en-US" sz="1400" b="1" kern="1200" dirty="0">
            <a:solidFill>
              <a:schemeClr val="tx1"/>
            </a:solidFill>
            <a:latin typeface="Comic Sans MS" pitchFamily="66" charset="0"/>
          </a:endParaRPr>
        </a:p>
      </dsp:txBody>
      <dsp:txXfrm>
        <a:off x="0" y="2121407"/>
        <a:ext cx="1703509" cy="2121407"/>
      </dsp:txXfrm>
    </dsp:sp>
    <dsp:sp modelId="{413540CD-A48E-401C-998A-EC9F368D98EB}">
      <dsp:nvSpPr>
        <dsp:cNvPr id="0" name=""/>
        <dsp:cNvSpPr/>
      </dsp:nvSpPr>
      <dsp:spPr>
        <a:xfrm>
          <a:off x="51105" y="318211"/>
          <a:ext cx="1601298" cy="176607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91E1F-0CB7-482C-8EFD-81D61839CB41}">
      <dsp:nvSpPr>
        <dsp:cNvPr id="0" name=""/>
        <dsp:cNvSpPr/>
      </dsp:nvSpPr>
      <dsp:spPr>
        <a:xfrm>
          <a:off x="1754614" y="0"/>
          <a:ext cx="1703509" cy="5303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0" kern="1200" dirty="0" smtClean="0">
              <a:latin typeface="Comic Sans MS" pitchFamily="66" charset="0"/>
            </a:rPr>
            <a:t>Sturcha Wynn     </a:t>
          </a:r>
          <a:r>
            <a:rPr lang="en-US" sz="1400" b="0" kern="1200" dirty="0" smtClean="0">
              <a:latin typeface="Comic Sans MS" pitchFamily="66" charset="0"/>
            </a:rPr>
            <a:t>Hi, I am the level 2 course leader  for: Early years  Practitioner  and Teaching Assistant qualifications</a:t>
          </a:r>
        </a:p>
        <a:p>
          <a:pPr lvl="0" algn="ctr" defTabSz="1066800">
            <a:lnSpc>
              <a:spcPct val="90000"/>
            </a:lnSpc>
            <a:spcBef>
              <a:spcPct val="0"/>
            </a:spcBef>
            <a:spcAft>
              <a:spcPct val="35000"/>
            </a:spcAft>
          </a:pPr>
          <a:r>
            <a:rPr lang="en-US" sz="1200" b="1" kern="1200" dirty="0" smtClean="0">
              <a:solidFill>
                <a:schemeClr val="tx1"/>
              </a:solidFill>
              <a:latin typeface="Comic Sans MS" pitchFamily="66" charset="0"/>
            </a:rPr>
            <a:t>sturchaw@shrewsbury.ac.uk</a:t>
          </a:r>
          <a:endParaRPr lang="en-US" sz="1200" b="1" kern="1200" dirty="0">
            <a:solidFill>
              <a:schemeClr val="tx1"/>
            </a:solidFill>
            <a:latin typeface="Comic Sans MS" pitchFamily="66" charset="0"/>
          </a:endParaRPr>
        </a:p>
      </dsp:txBody>
      <dsp:txXfrm>
        <a:off x="1754614" y="2121407"/>
        <a:ext cx="1703509" cy="2121407"/>
      </dsp:txXfrm>
    </dsp:sp>
    <dsp:sp modelId="{2EFEFD1A-4DC8-48CE-9B8A-E2C45A65AC94}">
      <dsp:nvSpPr>
        <dsp:cNvPr id="0" name=""/>
        <dsp:cNvSpPr/>
      </dsp:nvSpPr>
      <dsp:spPr>
        <a:xfrm>
          <a:off x="1833854" y="288823"/>
          <a:ext cx="1601298" cy="176607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BCAB9-D99A-44BF-81DA-5F873285DE6D}">
      <dsp:nvSpPr>
        <dsp:cNvPr id="0" name=""/>
        <dsp:cNvSpPr/>
      </dsp:nvSpPr>
      <dsp:spPr>
        <a:xfrm>
          <a:off x="3495465" y="0"/>
          <a:ext cx="1703509" cy="5303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smtClean="0">
            <a:latin typeface="Comic Sans MS" pitchFamily="66" charset="0"/>
          </a:endParaRPr>
        </a:p>
        <a:p>
          <a:pPr lvl="0" algn="ctr" defTabSz="1066800">
            <a:lnSpc>
              <a:spcPct val="90000"/>
            </a:lnSpc>
            <a:spcBef>
              <a:spcPct val="0"/>
            </a:spcBef>
            <a:spcAft>
              <a:spcPct val="35000"/>
            </a:spcAft>
          </a:pPr>
          <a:endParaRPr lang="en-US" sz="2400" kern="1200" dirty="0" smtClean="0">
            <a:latin typeface="Comic Sans MS" pitchFamily="66" charset="0"/>
          </a:endParaRPr>
        </a:p>
        <a:p>
          <a:pPr lvl="0" algn="ctr" defTabSz="1066800">
            <a:lnSpc>
              <a:spcPct val="90000"/>
            </a:lnSpc>
            <a:spcBef>
              <a:spcPct val="0"/>
            </a:spcBef>
            <a:spcAft>
              <a:spcPct val="35000"/>
            </a:spcAft>
          </a:pPr>
          <a:r>
            <a:rPr lang="en-US" sz="2400" kern="1200" dirty="0" smtClean="0">
              <a:latin typeface="Comic Sans MS" pitchFamily="66" charset="0"/>
            </a:rPr>
            <a:t>Teresa </a:t>
          </a:r>
          <a:r>
            <a:rPr lang="en-US" sz="2400" kern="1200" dirty="0" err="1" smtClean="0">
              <a:latin typeface="Comic Sans MS" pitchFamily="66" charset="0"/>
            </a:rPr>
            <a:t>Spiers</a:t>
          </a:r>
          <a:endParaRPr lang="en-US" sz="2400" kern="1200" dirty="0" smtClean="0">
            <a:latin typeface="Comic Sans MS" pitchFamily="66" charset="0"/>
          </a:endParaRPr>
        </a:p>
        <a:p>
          <a:pPr lvl="0" algn="ctr" defTabSz="1066800">
            <a:lnSpc>
              <a:spcPct val="90000"/>
            </a:lnSpc>
            <a:spcBef>
              <a:spcPct val="0"/>
            </a:spcBef>
            <a:spcAft>
              <a:spcPct val="35000"/>
            </a:spcAft>
          </a:pPr>
          <a:r>
            <a:rPr lang="en-US" sz="1400" kern="1200" dirty="0" smtClean="0">
              <a:latin typeface="Comic Sans MS" pitchFamily="66" charset="0"/>
            </a:rPr>
            <a:t>Level 1 course leader: Health, social care and child care.</a:t>
          </a:r>
        </a:p>
        <a:p>
          <a:pPr lvl="0" algn="ctr" defTabSz="1066800">
            <a:lnSpc>
              <a:spcPct val="90000"/>
            </a:lnSpc>
            <a:spcBef>
              <a:spcPct val="0"/>
            </a:spcBef>
            <a:spcAft>
              <a:spcPct val="35000"/>
            </a:spcAft>
          </a:pPr>
          <a:endParaRPr lang="en-US" sz="1400" b="0" u="none" kern="1200" dirty="0" smtClean="0">
            <a:latin typeface="Comic Sans MS" pitchFamily="66" charset="0"/>
          </a:endParaRPr>
        </a:p>
        <a:p>
          <a:pPr lvl="0" algn="ctr" defTabSz="1066800">
            <a:lnSpc>
              <a:spcPct val="90000"/>
            </a:lnSpc>
            <a:spcBef>
              <a:spcPct val="0"/>
            </a:spcBef>
            <a:spcAft>
              <a:spcPct val="35000"/>
            </a:spcAft>
          </a:pPr>
          <a:r>
            <a:rPr lang="en-US" sz="1400" b="1" u="none" kern="1200" dirty="0" smtClean="0">
              <a:solidFill>
                <a:schemeClr val="tx1"/>
              </a:solidFill>
            </a:rPr>
            <a:t>theresas@shrewsbury.ac.uk</a:t>
          </a:r>
          <a:endParaRPr lang="en-US" sz="1400" b="1" kern="1200" dirty="0" smtClean="0">
            <a:solidFill>
              <a:schemeClr val="tx1"/>
            </a:solidFill>
            <a:latin typeface="Comic Sans MS" pitchFamily="66" charset="0"/>
          </a:endParaRPr>
        </a:p>
        <a:p>
          <a:pPr lvl="0" algn="ctr" defTabSz="1066800">
            <a:lnSpc>
              <a:spcPct val="90000"/>
            </a:lnSpc>
            <a:spcBef>
              <a:spcPct val="0"/>
            </a:spcBef>
            <a:spcAft>
              <a:spcPct val="35000"/>
            </a:spcAft>
          </a:pPr>
          <a:endParaRPr lang="en-US" sz="1400" kern="1200" dirty="0" smtClean="0">
            <a:latin typeface="Comic Sans MS" pitchFamily="66" charset="0"/>
          </a:endParaRPr>
        </a:p>
        <a:p>
          <a:pPr lvl="0" algn="ctr" defTabSz="1066800">
            <a:lnSpc>
              <a:spcPct val="90000"/>
            </a:lnSpc>
            <a:spcBef>
              <a:spcPct val="0"/>
            </a:spcBef>
            <a:spcAft>
              <a:spcPct val="35000"/>
            </a:spcAft>
          </a:pPr>
          <a:endParaRPr lang="en-US" sz="1100" b="1" kern="1200" dirty="0"/>
        </a:p>
      </dsp:txBody>
      <dsp:txXfrm>
        <a:off x="3495465" y="2121407"/>
        <a:ext cx="1703509" cy="2121407"/>
      </dsp:txXfrm>
    </dsp:sp>
    <dsp:sp modelId="{35737D3D-722B-4425-AA78-25C5194114DA}">
      <dsp:nvSpPr>
        <dsp:cNvPr id="0" name=""/>
        <dsp:cNvSpPr/>
      </dsp:nvSpPr>
      <dsp:spPr>
        <a:xfrm>
          <a:off x="3560335" y="318211"/>
          <a:ext cx="1601298" cy="176607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F7FFF1-43AC-48C4-87AD-6437916206E3}">
      <dsp:nvSpPr>
        <dsp:cNvPr id="0" name=""/>
        <dsp:cNvSpPr/>
      </dsp:nvSpPr>
      <dsp:spPr>
        <a:xfrm>
          <a:off x="5263844" y="0"/>
          <a:ext cx="1703509" cy="5303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latin typeface="Comic Sans MS" pitchFamily="66" charset="0"/>
            </a:rPr>
            <a:t>Sue Williams</a:t>
          </a:r>
        </a:p>
        <a:p>
          <a:pPr lvl="0" algn="ctr" defTabSz="1155700">
            <a:lnSpc>
              <a:spcPct val="90000"/>
            </a:lnSpc>
            <a:spcBef>
              <a:spcPct val="0"/>
            </a:spcBef>
            <a:spcAft>
              <a:spcPct val="35000"/>
            </a:spcAft>
          </a:pPr>
          <a:r>
            <a:rPr lang="en-US" sz="1600" kern="1200" dirty="0" smtClean="0">
              <a:latin typeface="Comic Sans MS" pitchFamily="66" charset="0"/>
            </a:rPr>
            <a:t>Childcare Lecturer</a:t>
          </a:r>
          <a:endParaRPr lang="en-US" sz="1600" kern="1200" dirty="0">
            <a:latin typeface="Comic Sans MS" pitchFamily="66" charset="0"/>
          </a:endParaRPr>
        </a:p>
      </dsp:txBody>
      <dsp:txXfrm>
        <a:off x="5263844" y="2121407"/>
        <a:ext cx="1703509" cy="2121407"/>
      </dsp:txXfrm>
    </dsp:sp>
    <dsp:sp modelId="{F2CD11A4-91CE-4EA8-9F47-0C6302B81132}">
      <dsp:nvSpPr>
        <dsp:cNvPr id="0" name=""/>
        <dsp:cNvSpPr/>
      </dsp:nvSpPr>
      <dsp:spPr>
        <a:xfrm>
          <a:off x="5314949" y="318211"/>
          <a:ext cx="1601298" cy="176607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02216-E810-405F-ACF0-D9FAFCB774EE}">
      <dsp:nvSpPr>
        <dsp:cNvPr id="0" name=""/>
        <dsp:cNvSpPr/>
      </dsp:nvSpPr>
      <dsp:spPr>
        <a:xfrm>
          <a:off x="7018459" y="0"/>
          <a:ext cx="1703509" cy="5303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omic Sans MS" pitchFamily="66" charset="0"/>
            </a:rPr>
            <a:t>Karen Kearns</a:t>
          </a:r>
        </a:p>
        <a:p>
          <a:pPr lvl="0" algn="ctr" defTabSz="1066800">
            <a:lnSpc>
              <a:spcPct val="90000"/>
            </a:lnSpc>
            <a:spcBef>
              <a:spcPct val="0"/>
            </a:spcBef>
            <a:spcAft>
              <a:spcPct val="35000"/>
            </a:spcAft>
          </a:pPr>
          <a:r>
            <a:rPr lang="en-US" sz="1600" kern="1200" dirty="0" smtClean="0">
              <a:latin typeface="Comic Sans MS" pitchFamily="66" charset="0"/>
            </a:rPr>
            <a:t>Childcare </a:t>
          </a:r>
        </a:p>
        <a:p>
          <a:pPr lvl="0" algn="ctr" defTabSz="1066800">
            <a:lnSpc>
              <a:spcPct val="90000"/>
            </a:lnSpc>
            <a:spcBef>
              <a:spcPct val="0"/>
            </a:spcBef>
            <a:spcAft>
              <a:spcPct val="35000"/>
            </a:spcAft>
          </a:pPr>
          <a:r>
            <a:rPr lang="en-US" sz="1600" kern="1200" dirty="0" smtClean="0">
              <a:latin typeface="Comic Sans MS" pitchFamily="66" charset="0"/>
            </a:rPr>
            <a:t>Assessor</a:t>
          </a:r>
          <a:endParaRPr lang="en-US" sz="1600" kern="1200" dirty="0">
            <a:latin typeface="Comic Sans MS" pitchFamily="66" charset="0"/>
          </a:endParaRPr>
        </a:p>
      </dsp:txBody>
      <dsp:txXfrm>
        <a:off x="7018459" y="2121407"/>
        <a:ext cx="1703509" cy="2121407"/>
      </dsp:txXfrm>
    </dsp:sp>
    <dsp:sp modelId="{24E44984-0C02-4C4C-80DE-4B67C6D5008A}">
      <dsp:nvSpPr>
        <dsp:cNvPr id="0" name=""/>
        <dsp:cNvSpPr/>
      </dsp:nvSpPr>
      <dsp:spPr>
        <a:xfrm>
          <a:off x="7069564" y="318211"/>
          <a:ext cx="1601298" cy="1766071"/>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B82F2-C508-4F27-BB8B-BEC8F3E17A24}">
      <dsp:nvSpPr>
        <dsp:cNvPr id="0" name=""/>
        <dsp:cNvSpPr/>
      </dsp:nvSpPr>
      <dsp:spPr>
        <a:xfrm flipV="1">
          <a:off x="0" y="5255771"/>
          <a:ext cx="8024211" cy="4774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951891-F2D5-412E-A216-25E435C0B80E}">
      <dsp:nvSpPr>
        <dsp:cNvPr id="0" name=""/>
        <dsp:cNvSpPr/>
      </dsp:nvSpPr>
      <dsp:spPr>
        <a:xfrm>
          <a:off x="0" y="0"/>
          <a:ext cx="8637562" cy="1569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Saskia</a:t>
          </a:r>
          <a:endParaRPr lang="en-US" sz="1700" kern="1200" dirty="0"/>
        </a:p>
        <a:p>
          <a:pPr marL="114300" lvl="1" indent="-114300" algn="l" defTabSz="577850">
            <a:lnSpc>
              <a:spcPct val="90000"/>
            </a:lnSpc>
            <a:spcBef>
              <a:spcPct val="0"/>
            </a:spcBef>
            <a:spcAft>
              <a:spcPct val="15000"/>
            </a:spcAft>
            <a:buChar char="••"/>
          </a:pPr>
          <a:r>
            <a:rPr lang="en-US" sz="1300" kern="1200" dirty="0" smtClean="0">
              <a:latin typeface="Comic Sans MS" pitchFamily="66" charset="0"/>
            </a:rPr>
            <a:t>Keep up to date with everything, do some of the work at home to make it easier for yourselves, and it’s not only course work it’s fun you make new friends and you learn new skills all the time. My tutor also nominated me for the High Sheriff Award for my charity work and I won the county shield. </a:t>
          </a:r>
          <a:endParaRPr lang="en-US" sz="1300" kern="1200" dirty="0"/>
        </a:p>
      </dsp:txBody>
      <dsp:txXfrm>
        <a:off x="1884455" y="0"/>
        <a:ext cx="6753106" cy="1569426"/>
      </dsp:txXfrm>
    </dsp:sp>
    <dsp:sp modelId="{674023E6-50DE-4EA9-96BD-AE08966D0944}">
      <dsp:nvSpPr>
        <dsp:cNvPr id="0" name=""/>
        <dsp:cNvSpPr/>
      </dsp:nvSpPr>
      <dsp:spPr>
        <a:xfrm>
          <a:off x="156942" y="156942"/>
          <a:ext cx="1727512" cy="125554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82438-7EA3-4FD6-8C74-DBDBD450414A}">
      <dsp:nvSpPr>
        <dsp:cNvPr id="0" name=""/>
        <dsp:cNvSpPr/>
      </dsp:nvSpPr>
      <dsp:spPr>
        <a:xfrm>
          <a:off x="0" y="1726369"/>
          <a:ext cx="8637562" cy="1569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err="1" smtClean="0"/>
            <a:t>Tilly</a:t>
          </a:r>
          <a:endParaRPr lang="en-US" sz="1700" kern="1200" dirty="0"/>
        </a:p>
        <a:p>
          <a:pPr marL="114300" lvl="1" indent="-114300" algn="l" defTabSz="577850">
            <a:lnSpc>
              <a:spcPct val="90000"/>
            </a:lnSpc>
            <a:spcBef>
              <a:spcPct val="0"/>
            </a:spcBef>
            <a:spcAft>
              <a:spcPct val="15000"/>
            </a:spcAft>
            <a:buChar char="••"/>
          </a:pPr>
          <a:r>
            <a:rPr lang="en-US" sz="1300" kern="1200" dirty="0" smtClean="0">
              <a:latin typeface="Comic Sans MS" pitchFamily="66" charset="0"/>
            </a:rPr>
            <a:t>I have really enjoyed making new friends on the course . I enjoy taking part in practical activities like having the babies, making play dough and making story sacks.</a:t>
          </a:r>
          <a:endParaRPr lang="en-US" sz="1300" kern="1200" dirty="0"/>
        </a:p>
      </dsp:txBody>
      <dsp:txXfrm>
        <a:off x="1884455" y="1726369"/>
        <a:ext cx="6753106" cy="1569426"/>
      </dsp:txXfrm>
    </dsp:sp>
    <dsp:sp modelId="{6759BFA6-5DCF-431E-B067-8F37F245F47F}">
      <dsp:nvSpPr>
        <dsp:cNvPr id="0" name=""/>
        <dsp:cNvSpPr/>
      </dsp:nvSpPr>
      <dsp:spPr>
        <a:xfrm>
          <a:off x="156942" y="1883312"/>
          <a:ext cx="1727512" cy="125554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47BF4-D135-47EF-9C4C-89097643817C}">
      <dsp:nvSpPr>
        <dsp:cNvPr id="0" name=""/>
        <dsp:cNvSpPr/>
      </dsp:nvSpPr>
      <dsp:spPr>
        <a:xfrm>
          <a:off x="0" y="3452739"/>
          <a:ext cx="8637562" cy="1569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err="1" smtClean="0"/>
            <a:t>Livvy</a:t>
          </a:r>
          <a:endParaRPr lang="en-US" sz="1700" kern="1200" dirty="0"/>
        </a:p>
        <a:p>
          <a:pPr marL="114300" lvl="1" indent="-114300" algn="l" defTabSz="577850">
            <a:lnSpc>
              <a:spcPct val="90000"/>
            </a:lnSpc>
            <a:spcBef>
              <a:spcPct val="0"/>
            </a:spcBef>
            <a:spcAft>
              <a:spcPct val="15000"/>
            </a:spcAft>
            <a:buChar char="••"/>
          </a:pPr>
          <a:r>
            <a:rPr lang="en-US" sz="1300" kern="1200" dirty="0" smtClean="0"/>
            <a:t>I have enjoyed how relaxed the lessons are, if I do feel stressed the teachers are so easy to make contact with and help!! There is so much support too! The course as a whole was enjoyable and the activities were enjoyable and didn’t feel like work but I was still learning. Some advice is to make sure you are on top of your work and ask for help if needed!!! Try not to fall behind. I am really happy to be progressing onto level 3 Early Years Educator in September. </a:t>
          </a:r>
          <a:endParaRPr lang="en-US" sz="1300" kern="1200" dirty="0"/>
        </a:p>
      </dsp:txBody>
      <dsp:txXfrm>
        <a:off x="1884455" y="3452739"/>
        <a:ext cx="6753106" cy="1569426"/>
      </dsp:txXfrm>
    </dsp:sp>
    <dsp:sp modelId="{735CA41B-A89E-4809-9F6F-51EA98983116}">
      <dsp:nvSpPr>
        <dsp:cNvPr id="0" name=""/>
        <dsp:cNvSpPr/>
      </dsp:nvSpPr>
      <dsp:spPr>
        <a:xfrm>
          <a:off x="156942" y="3609681"/>
          <a:ext cx="1727512" cy="125554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8D1D337-0EAD-1346-AE85-0B959CAE0DAC}"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189705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8D1D337-0EAD-1346-AE85-0B959CAE0DAC}"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135855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8D1D337-0EAD-1346-AE85-0B959CAE0DAC}"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88510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8D1D337-0EAD-1346-AE85-0B959CAE0DAC}"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384084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8D1D337-0EAD-1346-AE85-0B959CAE0DAC}"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237785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8D1D337-0EAD-1346-AE85-0B959CAE0DAC}"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102677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8D1D337-0EAD-1346-AE85-0B959CAE0DAC}" type="datetimeFigureOut">
              <a:rPr lang="en-US" smtClean="0"/>
              <a:pPr/>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125168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8D1D337-0EAD-1346-AE85-0B959CAE0DAC}" type="datetimeFigureOut">
              <a:rPr lang="en-US" smtClean="0"/>
              <a:pPr/>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275009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1D337-0EAD-1346-AE85-0B959CAE0DAC}" type="datetimeFigureOut">
              <a:rPr lang="en-US" smtClean="0"/>
              <a:pPr/>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139881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8D1D337-0EAD-1346-AE85-0B959CAE0DAC}"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136219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8D1D337-0EAD-1346-AE85-0B959CAE0DAC}"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31264-644D-1642-896D-88506BFE0BBC}" type="slidenum">
              <a:rPr lang="en-US" smtClean="0"/>
              <a:pPr/>
              <a:t>‹#›</a:t>
            </a:fld>
            <a:endParaRPr lang="en-US"/>
          </a:p>
        </p:txBody>
      </p:sp>
    </p:spTree>
    <p:extLst>
      <p:ext uri="{BB962C8B-B14F-4D97-AF65-F5344CB8AC3E}">
        <p14:creationId xmlns="" xmlns:p14="http://schemas.microsoft.com/office/powerpoint/2010/main" val="278411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1D337-0EAD-1346-AE85-0B959CAE0DAC}" type="datetimeFigureOut">
              <a:rPr lang="en-US" smtClean="0"/>
              <a:pPr/>
              <a:t>6/26/2020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31264-644D-1642-896D-88506BFE0BBC}" type="slidenum">
              <a:rPr lang="en-US" smtClean="0"/>
              <a:pPr/>
              <a:t>‹#›</a:t>
            </a:fld>
            <a:endParaRPr lang="en-US"/>
          </a:p>
        </p:txBody>
      </p:sp>
      <p:pic>
        <p:nvPicPr>
          <p:cNvPr id="8" name="Picture 7"/>
          <p:cNvPicPr>
            <a:picLocks noChangeAspect="1"/>
          </p:cNvPicPr>
          <p:nvPr userDrawn="1"/>
        </p:nvPicPr>
        <p:blipFill>
          <a:blip r:embed="rId13"/>
          <a:stretch>
            <a:fillRect/>
          </a:stretch>
        </p:blipFill>
        <p:spPr>
          <a:xfrm>
            <a:off x="334" y="0"/>
            <a:ext cx="9143332" cy="6857499"/>
          </a:xfrm>
          <a:prstGeom prst="rect">
            <a:avLst/>
          </a:prstGeom>
        </p:spPr>
      </p:pic>
    </p:spTree>
    <p:extLst>
      <p:ext uri="{BB962C8B-B14F-4D97-AF65-F5344CB8AC3E}">
        <p14:creationId xmlns="" xmlns:p14="http://schemas.microsoft.com/office/powerpoint/2010/main" val="26460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about:blank"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hyperlink" Target="https://www.youtube.com/watch?v=mA8nOD2n0_0"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jpeg"/><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heschoolrun.com/what-is-a-teaching-assistant" TargetMode="External"/><Relationship Id="rId7" Type="http://schemas.openxmlformats.org/officeDocument/2006/relationships/image" Target="../media/image28.png"/><Relationship Id="rId2" Type="http://schemas.openxmlformats.org/officeDocument/2006/relationships/hyperlink" Target="file:///E:\Sept%202020\SCG%20Planning\Employability\Job%20Descriptions\Role-Description-Nursery-Practitioner-MASTER.pdf"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hyperlink" Target="https://www.gov.uk/guidance/documents-the-applicant-must-provide" TargetMode="Externa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hyperlink" Target="http://www.cache.org.uk/for-learners/careers-help" TargetMode="External"/><Relationship Id="rId3" Type="http://schemas.openxmlformats.org/officeDocument/2006/relationships/hyperlink" Target="https://nationalcareers.service.gov.uk/search-results?searchTerm=Early+Years" TargetMode="External"/><Relationship Id="rId7" Type="http://schemas.openxmlformats.org/officeDocument/2006/relationships/image" Target="../media/image28.png"/><Relationship Id="rId2" Type="http://schemas.openxmlformats.org/officeDocument/2006/relationships/hyperlink" Target="about:blank" TargetMode="Externa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hyperlink" Target="https://www.youtube.com/watch?v=uxR597JvYt0"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hyperlink" Target="https://www.youtube.com/watch?v=fsnkxNUBRFY"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Image may contain: 3 people, people smiling">
            <a:hlinkClick r:id="rId2"/>
          </p:cNvPr>
          <p:cNvPicPr>
            <a:picLocks noChangeAspect="1" noChangeArrowheads="1"/>
          </p:cNvPicPr>
          <p:nvPr/>
        </p:nvPicPr>
        <p:blipFill>
          <a:blip r:embed="rId3"/>
          <a:srcRect/>
          <a:stretch>
            <a:fillRect/>
          </a:stretch>
        </p:blipFill>
        <p:spPr bwMode="auto">
          <a:xfrm>
            <a:off x="-123970" y="-92979"/>
            <a:ext cx="9267969" cy="6950979"/>
          </a:xfrm>
          <a:prstGeom prst="rect">
            <a:avLst/>
          </a:prstGeom>
          <a:noFill/>
        </p:spPr>
      </p:pic>
      <p:sp>
        <p:nvSpPr>
          <p:cNvPr id="4" name="Rounded Rectangle 3"/>
          <p:cNvSpPr/>
          <p:nvPr/>
        </p:nvSpPr>
        <p:spPr>
          <a:xfrm>
            <a:off x="3938955" y="0"/>
            <a:ext cx="4909625" cy="3038622"/>
          </a:xfrm>
          <a:prstGeom prst="roundRect">
            <a:avLst/>
          </a:prstGeom>
          <a:solidFill>
            <a:srgbClr val="F6F9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938956" y="202723"/>
            <a:ext cx="4909624" cy="2554545"/>
          </a:xfrm>
          <a:prstGeom prst="rect">
            <a:avLst/>
          </a:prstGeom>
          <a:noFill/>
        </p:spPr>
        <p:txBody>
          <a:bodyPr wrap="square" rtlCol="0">
            <a:spAutoFit/>
          </a:bodyPr>
          <a:lstStyle/>
          <a:p>
            <a:pPr algn="ctr"/>
            <a:r>
              <a:rPr lang="en-US" sz="3200" dirty="0" smtClean="0">
                <a:latin typeface="Comic Sans MS" pitchFamily="66" charset="0"/>
              </a:rPr>
              <a:t>Childcare and Education</a:t>
            </a:r>
            <a:br>
              <a:rPr lang="en-US" sz="3200" dirty="0" smtClean="0">
                <a:latin typeface="Comic Sans MS" pitchFamily="66" charset="0"/>
              </a:rPr>
            </a:br>
            <a:r>
              <a:rPr lang="en-US" sz="3200" dirty="0" smtClean="0">
                <a:latin typeface="Comic Sans MS" pitchFamily="66" charset="0"/>
              </a:rPr>
              <a:t>Welcome </a:t>
            </a:r>
            <a:br>
              <a:rPr lang="en-US" sz="3200" dirty="0" smtClean="0">
                <a:latin typeface="Comic Sans MS" pitchFamily="66" charset="0"/>
              </a:rPr>
            </a:br>
            <a:r>
              <a:rPr lang="en-US" sz="3200" dirty="0" smtClean="0">
                <a:latin typeface="Comic Sans MS" pitchFamily="66" charset="0"/>
              </a:rPr>
              <a:t>Summer Activity Pack</a:t>
            </a:r>
          </a:p>
          <a:p>
            <a:pPr algn="ctr"/>
            <a:r>
              <a:rPr lang="en-US" sz="3200" dirty="0" smtClean="0">
                <a:latin typeface="Comic Sans MS" pitchFamily="66" charset="0"/>
              </a:rPr>
              <a:t>for year 11 students progressing to SCG</a:t>
            </a:r>
            <a:endParaRPr lang="en-US" sz="3200" dirty="0">
              <a:latin typeface="Comic Sans MS" pitchFamily="66" charset="0"/>
            </a:endParaRPr>
          </a:p>
        </p:txBody>
      </p:sp>
      <p:sp>
        <p:nvSpPr>
          <p:cNvPr id="2059" name="AutoShape 11" descr="Shrewsbury Colle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1" name="Picture 13" descr="Your Box Office">
            <a:hlinkClick r:id="rId2"/>
          </p:cNvPr>
          <p:cNvPicPr>
            <a:picLocks noChangeAspect="1" noChangeArrowheads="1"/>
          </p:cNvPicPr>
          <p:nvPr/>
        </p:nvPicPr>
        <p:blipFill>
          <a:blip r:embed="rId4"/>
          <a:srcRect/>
          <a:stretch>
            <a:fillRect/>
          </a:stretch>
        </p:blipFill>
        <p:spPr bwMode="auto">
          <a:xfrm>
            <a:off x="-123970" y="-92979"/>
            <a:ext cx="1399000" cy="1271818"/>
          </a:xfrm>
          <a:prstGeom prst="rect">
            <a:avLst/>
          </a:prstGeom>
          <a:noFill/>
        </p:spPr>
      </p:pic>
    </p:spTree>
    <p:extLst>
      <p:ext uri="{BB962C8B-B14F-4D97-AF65-F5344CB8AC3E}">
        <p14:creationId xmlns="" xmlns:p14="http://schemas.microsoft.com/office/powerpoint/2010/main" val="2531863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0" y="5416062"/>
            <a:ext cx="9144000" cy="1441938"/>
          </a:xfrm>
          <a:prstGeom prst="flowChartProcess">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9969" y="379332"/>
            <a:ext cx="4536830" cy="1143000"/>
          </a:xfrm>
        </p:spPr>
        <p:txBody>
          <a:bodyPr>
            <a:normAutofit fontScale="90000"/>
          </a:bodyPr>
          <a:lstStyle/>
          <a:p>
            <a:r>
              <a:rPr lang="en-US" sz="3200" dirty="0" smtClean="0">
                <a:latin typeface="Comic Sans MS" pitchFamily="66" charset="0"/>
              </a:rPr>
              <a:t>Watch the video and have a go at answering the questions</a:t>
            </a:r>
            <a:endParaRPr lang="en-US" sz="3200" dirty="0"/>
          </a:p>
        </p:txBody>
      </p:sp>
      <p:pic>
        <p:nvPicPr>
          <p:cNvPr id="22531" name="Picture 3">
            <a:hlinkClick r:id="rId2"/>
          </p:cNvPr>
          <p:cNvPicPr>
            <a:picLocks noGrp="1" noChangeAspect="1" noChangeArrowheads="1"/>
          </p:cNvPicPr>
          <p:nvPr>
            <p:ph idx="1"/>
          </p:nvPr>
        </p:nvPicPr>
        <p:blipFill>
          <a:blip r:embed="rId3"/>
          <a:srcRect/>
          <a:stretch>
            <a:fillRect/>
          </a:stretch>
        </p:blipFill>
        <p:spPr bwMode="auto">
          <a:xfrm>
            <a:off x="744305" y="379332"/>
            <a:ext cx="3405664" cy="2266292"/>
          </a:xfrm>
          <a:prstGeom prst="rect">
            <a:avLst/>
          </a:prstGeom>
          <a:noFill/>
          <a:ln w="9525">
            <a:noFill/>
            <a:miter lim="800000"/>
            <a:headEnd/>
            <a:tailEnd/>
          </a:ln>
        </p:spPr>
      </p:pic>
      <p:sp>
        <p:nvSpPr>
          <p:cNvPr id="7" name="Rectangle 6"/>
          <p:cNvSpPr/>
          <p:nvPr/>
        </p:nvSpPr>
        <p:spPr>
          <a:xfrm>
            <a:off x="246184" y="2658794"/>
            <a:ext cx="7800535" cy="3754874"/>
          </a:xfrm>
          <a:prstGeom prst="rect">
            <a:avLst/>
          </a:prstGeom>
        </p:spPr>
        <p:txBody>
          <a:bodyPr wrap="square">
            <a:spAutoFit/>
          </a:bodyPr>
          <a:lstStyle/>
          <a:p>
            <a:pPr marL="342900" indent="-342900">
              <a:buFont typeface="+mj-lt"/>
              <a:buAutoNum type="arabicPeriod"/>
            </a:pPr>
            <a:r>
              <a:rPr lang="en-US" sz="1400" b="1" dirty="0" smtClean="0">
                <a:latin typeface="Comic Sans MS" pitchFamily="66" charset="0"/>
              </a:rPr>
              <a:t>Describe</a:t>
            </a:r>
            <a:r>
              <a:rPr lang="en-US" sz="1400" dirty="0" smtClean="0">
                <a:latin typeface="Comic Sans MS" pitchFamily="66" charset="0"/>
              </a:rPr>
              <a:t> what the George is doing.</a:t>
            </a: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r>
              <a:rPr lang="en-US" sz="1400" b="1" dirty="0" err="1" smtClean="0">
                <a:latin typeface="Comic Sans MS" pitchFamily="66" charset="0"/>
              </a:rPr>
              <a:t>Summarise</a:t>
            </a:r>
            <a:r>
              <a:rPr lang="en-US" sz="1400" dirty="0" smtClean="0">
                <a:latin typeface="Comic Sans MS" pitchFamily="66" charset="0"/>
              </a:rPr>
              <a:t> </a:t>
            </a:r>
            <a:r>
              <a:rPr lang="en-US" sz="1400" dirty="0" smtClean="0">
                <a:latin typeface="Comic Sans MS" pitchFamily="66" charset="0"/>
              </a:rPr>
              <a:t>what George may be learning.</a:t>
            </a: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r>
              <a:rPr lang="en-US" sz="1400" b="1" dirty="0" smtClean="0">
                <a:latin typeface="Comic Sans MS" pitchFamily="66" charset="0"/>
              </a:rPr>
              <a:t>Conclude</a:t>
            </a:r>
            <a:r>
              <a:rPr lang="en-US" sz="1400" dirty="0" smtClean="0">
                <a:latin typeface="Comic Sans MS" pitchFamily="66" charset="0"/>
              </a:rPr>
              <a:t> the role of the practitioner.</a:t>
            </a: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r>
              <a:rPr lang="en-US" sz="1400" dirty="0" smtClean="0">
                <a:latin typeface="Comic Sans MS" pitchFamily="66" charset="0"/>
              </a:rPr>
              <a:t>What object would you add to the treasure  basket for George to investigate?     </a:t>
            </a:r>
            <a:r>
              <a:rPr lang="en-US" sz="1400" b="1" dirty="0" smtClean="0">
                <a:latin typeface="Comic Sans MS" pitchFamily="66" charset="0"/>
              </a:rPr>
              <a:t>Explain</a:t>
            </a:r>
            <a:r>
              <a:rPr lang="en-US" sz="1400" dirty="0" smtClean="0">
                <a:latin typeface="Comic Sans MS" pitchFamily="66" charset="0"/>
              </a:rPr>
              <a:t> your choice.</a:t>
            </a:r>
            <a:endParaRPr lang="en-US" sz="1400" dirty="0"/>
          </a:p>
        </p:txBody>
      </p:sp>
      <p:pic>
        <p:nvPicPr>
          <p:cNvPr id="9" name="Picture 1" descr="C:\Users\User\Desktop\you tube.png"/>
          <p:cNvPicPr>
            <a:picLocks noChangeAspect="1" noChangeArrowheads="1"/>
          </p:cNvPicPr>
          <p:nvPr/>
        </p:nvPicPr>
        <p:blipFill>
          <a:blip r:embed="rId4"/>
          <a:srcRect/>
          <a:stretch>
            <a:fillRect/>
          </a:stretch>
        </p:blipFill>
        <p:spPr bwMode="auto">
          <a:xfrm>
            <a:off x="367994" y="379332"/>
            <a:ext cx="752622" cy="563740"/>
          </a:xfrm>
          <a:prstGeom prst="rect">
            <a:avLst/>
          </a:prstGeom>
          <a:noFill/>
        </p:spPr>
      </p:pic>
      <p:sp>
        <p:nvSpPr>
          <p:cNvPr id="10" name="TextBox 9"/>
          <p:cNvSpPr txBox="1"/>
          <p:nvPr/>
        </p:nvSpPr>
        <p:spPr>
          <a:xfrm>
            <a:off x="4501662" y="1941342"/>
            <a:ext cx="3713870" cy="646331"/>
          </a:xfrm>
          <a:prstGeom prst="rect">
            <a:avLst/>
          </a:prstGeom>
          <a:noFill/>
        </p:spPr>
        <p:txBody>
          <a:bodyPr wrap="square" rtlCol="0">
            <a:spAutoFit/>
          </a:bodyPr>
          <a:lstStyle/>
          <a:p>
            <a:r>
              <a:rPr lang="en-US" dirty="0" smtClean="0">
                <a:hlinkClick r:id="rId5"/>
              </a:rPr>
              <a:t>www.youtube.com/ Georges Heuristic Play with a Treasure Basket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Picture 7" descr="C:\Users\User\Desktop\c3.jpg"/>
          <p:cNvPicPr>
            <a:picLocks noChangeAspect="1" noChangeArrowheads="1"/>
          </p:cNvPicPr>
          <p:nvPr/>
        </p:nvPicPr>
        <p:blipFill>
          <a:blip r:embed="rId2">
            <a:lum bright="52000"/>
          </a:blip>
          <a:srcRect/>
          <a:stretch>
            <a:fillRect/>
          </a:stretch>
        </p:blipFill>
        <p:spPr bwMode="auto">
          <a:xfrm>
            <a:off x="0" y="1"/>
            <a:ext cx="9144000" cy="6858000"/>
          </a:xfrm>
          <a:prstGeom prst="rect">
            <a:avLst/>
          </a:prstGeom>
          <a:noFill/>
          <a:effectLst>
            <a:outerShdw blurRad="50800" dist="50800" dir="5400000" algn="ctr" rotWithShape="0">
              <a:srgbClr val="000000">
                <a:alpha val="62000"/>
              </a:srgbClr>
            </a:outerShdw>
          </a:effectLst>
        </p:spPr>
      </p:pic>
      <p:sp>
        <p:nvSpPr>
          <p:cNvPr id="2" name="Title 1"/>
          <p:cNvSpPr>
            <a:spLocks noGrp="1"/>
          </p:cNvSpPr>
          <p:nvPr>
            <p:ph type="title"/>
          </p:nvPr>
        </p:nvSpPr>
        <p:spPr/>
        <p:txBody>
          <a:bodyPr>
            <a:normAutofit fontScale="90000"/>
          </a:bodyPr>
          <a:lstStyle/>
          <a:p>
            <a:r>
              <a:rPr lang="en-US" sz="2700" dirty="0" smtClean="0">
                <a:latin typeface="Comic Sans MS" pitchFamily="66" charset="0"/>
              </a:rPr>
              <a:t>Can you suggest activities families can do at home with their children who can not attend nursery or school due to coronavirus lockdown</a:t>
            </a:r>
            <a:r>
              <a:rPr lang="en-US" dirty="0" smtClean="0"/>
              <a:t>.</a:t>
            </a:r>
            <a:endParaRPr lang="en-US" dirty="0"/>
          </a:p>
        </p:txBody>
      </p:sp>
      <p:sp>
        <p:nvSpPr>
          <p:cNvPr id="35842" name="AutoShape 2" descr="Coronavirus: No more pupils until track-and-trace goes national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3" name="Picture 3" descr="C:\Users\User\Desktop\school closed.jpg">
            <a:hlinkClick r:id="rId3"/>
          </p:cNvPr>
          <p:cNvPicPr>
            <a:picLocks noChangeAspect="1" noChangeArrowheads="1"/>
          </p:cNvPicPr>
          <p:nvPr/>
        </p:nvPicPr>
        <p:blipFill>
          <a:blip r:embed="rId4"/>
          <a:srcRect/>
          <a:stretch>
            <a:fillRect/>
          </a:stretch>
        </p:blipFill>
        <p:spPr bwMode="auto">
          <a:xfrm>
            <a:off x="6471139" y="1074860"/>
            <a:ext cx="2215661" cy="1246309"/>
          </a:xfrm>
          <a:prstGeom prst="rect">
            <a:avLst/>
          </a:prstGeom>
          <a:noFill/>
        </p:spPr>
      </p:pic>
      <p:pic>
        <p:nvPicPr>
          <p:cNvPr id="6" name="Picture 4" descr="C:\Users\User\Desktop\untitled.png"/>
          <p:cNvPicPr>
            <a:picLocks noChangeAspect="1" noChangeArrowheads="1"/>
          </p:cNvPicPr>
          <p:nvPr/>
        </p:nvPicPr>
        <p:blipFill>
          <a:blip r:embed="rId5"/>
          <a:srcRect/>
          <a:stretch>
            <a:fillRect/>
          </a:stretch>
        </p:blipFill>
        <p:spPr bwMode="auto">
          <a:xfrm>
            <a:off x="6101224" y="1625641"/>
            <a:ext cx="739829" cy="695528"/>
          </a:xfrm>
          <a:prstGeom prst="rect">
            <a:avLst/>
          </a:prstGeom>
          <a:noFill/>
        </p:spPr>
      </p:pic>
      <p:pic>
        <p:nvPicPr>
          <p:cNvPr id="35844" name="Picture 4">
            <a:hlinkClick r:id="rId3"/>
          </p:cNvPr>
          <p:cNvPicPr>
            <a:picLocks noChangeAspect="1" noChangeArrowheads="1"/>
          </p:cNvPicPr>
          <p:nvPr/>
        </p:nvPicPr>
        <p:blipFill>
          <a:blip r:embed="rId6"/>
          <a:srcRect/>
          <a:stretch>
            <a:fillRect/>
          </a:stretch>
        </p:blipFill>
        <p:spPr bwMode="auto">
          <a:xfrm>
            <a:off x="368300" y="1049042"/>
            <a:ext cx="2251491" cy="1272127"/>
          </a:xfrm>
          <a:prstGeom prst="rect">
            <a:avLst/>
          </a:prstGeom>
          <a:noFill/>
          <a:ln w="9525">
            <a:noFill/>
            <a:miter lim="800000"/>
            <a:headEnd/>
            <a:tailEnd/>
          </a:ln>
        </p:spPr>
      </p:pic>
      <p:pic>
        <p:nvPicPr>
          <p:cNvPr id="8" name="Picture 4" descr="C:\Users\User\Desktop\untitled.png"/>
          <p:cNvPicPr>
            <a:picLocks noChangeAspect="1" noChangeArrowheads="1"/>
          </p:cNvPicPr>
          <p:nvPr/>
        </p:nvPicPr>
        <p:blipFill>
          <a:blip r:embed="rId5"/>
          <a:srcRect/>
          <a:stretch>
            <a:fillRect/>
          </a:stretch>
        </p:blipFill>
        <p:spPr bwMode="auto">
          <a:xfrm>
            <a:off x="2249876" y="1625641"/>
            <a:ext cx="739829" cy="695528"/>
          </a:xfrm>
          <a:prstGeom prst="rect">
            <a:avLst/>
          </a:prstGeom>
          <a:noFill/>
        </p:spPr>
      </p:pic>
      <p:sp>
        <p:nvSpPr>
          <p:cNvPr id="35846" name="AutoShape 6" descr="Coronavirus Resource Center - Harvard Health"/>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a:stretch>
            <a:fillRect/>
          </a:stretch>
        </p:blipFill>
        <p:spPr bwMode="auto">
          <a:xfrm>
            <a:off x="695228" y="4003223"/>
            <a:ext cx="7991572" cy="2020667"/>
          </a:xfrm>
          <a:prstGeom prst="rect">
            <a:avLst/>
          </a:prstGeom>
          <a:noFill/>
          <a:ln w="9525">
            <a:noFill/>
            <a:miter lim="800000"/>
            <a:headEnd/>
            <a:tailEnd/>
          </a:ln>
        </p:spPr>
      </p:pic>
      <p:pic>
        <p:nvPicPr>
          <p:cNvPr id="24579" name="Picture 3"/>
          <p:cNvPicPr>
            <a:picLocks noChangeAspect="1" noChangeArrowheads="1"/>
          </p:cNvPicPr>
          <p:nvPr/>
        </p:nvPicPr>
        <p:blipFill>
          <a:blip r:embed="rId3"/>
          <a:srcRect/>
          <a:stretch>
            <a:fillRect/>
          </a:stretch>
        </p:blipFill>
        <p:spPr bwMode="auto">
          <a:xfrm>
            <a:off x="4867275" y="342565"/>
            <a:ext cx="3819525" cy="2571750"/>
          </a:xfrm>
          <a:prstGeom prst="rect">
            <a:avLst/>
          </a:prstGeom>
          <a:noFill/>
          <a:ln w="9525">
            <a:noFill/>
            <a:miter lim="800000"/>
            <a:headEnd/>
            <a:tailEnd/>
          </a:ln>
        </p:spPr>
      </p:pic>
      <p:pic>
        <p:nvPicPr>
          <p:cNvPr id="6" name="Picture 8" descr="What is a Kahoot Quiz and how does it work? — Hyett Education Ltd.">
            <a:hlinkClick r:id="rId4"/>
          </p:cNvPr>
          <p:cNvPicPr>
            <a:picLocks noChangeAspect="1" noChangeArrowheads="1"/>
          </p:cNvPicPr>
          <p:nvPr/>
        </p:nvPicPr>
        <p:blipFill>
          <a:blip r:embed="rId5"/>
          <a:srcRect/>
          <a:stretch>
            <a:fillRect/>
          </a:stretch>
        </p:blipFill>
        <p:spPr bwMode="auto">
          <a:xfrm>
            <a:off x="350569" y="342565"/>
            <a:ext cx="4577103" cy="2571750"/>
          </a:xfrm>
          <a:prstGeom prst="rect">
            <a:avLst/>
          </a:prstGeom>
          <a:noFill/>
        </p:spPr>
      </p:pic>
      <p:sp>
        <p:nvSpPr>
          <p:cNvPr id="8" name="TextBox 7"/>
          <p:cNvSpPr txBox="1"/>
          <p:nvPr/>
        </p:nvSpPr>
        <p:spPr>
          <a:xfrm>
            <a:off x="2672715" y="3193365"/>
            <a:ext cx="4051495" cy="707886"/>
          </a:xfrm>
          <a:prstGeom prst="rect">
            <a:avLst/>
          </a:prstGeom>
          <a:noFill/>
        </p:spPr>
        <p:txBody>
          <a:bodyPr wrap="square" rtlCol="0">
            <a:spAutoFit/>
          </a:bodyPr>
          <a:lstStyle/>
          <a:p>
            <a:pPr algn="ctr"/>
            <a:r>
              <a:rPr lang="en-US" sz="4000" b="1" dirty="0" smtClean="0">
                <a:latin typeface="Comic Sans MS" pitchFamily="66" charset="0"/>
              </a:rPr>
              <a:t>Fancy words</a:t>
            </a:r>
            <a:endParaRPr lang="en-US" sz="4000" b="1" dirty="0">
              <a:latin typeface="Comic Sans MS" pitchFamily="66" charset="0"/>
            </a:endParaRPr>
          </a:p>
        </p:txBody>
      </p:sp>
      <p:pic>
        <p:nvPicPr>
          <p:cNvPr id="1028" name="Picture 4"/>
          <p:cNvPicPr>
            <a:picLocks noChangeAspect="1" noChangeArrowheads="1"/>
          </p:cNvPicPr>
          <p:nvPr/>
        </p:nvPicPr>
        <p:blipFill>
          <a:blip r:embed="rId6"/>
          <a:srcRect/>
          <a:stretch>
            <a:fillRect/>
          </a:stretch>
        </p:blipFill>
        <p:spPr bwMode="auto">
          <a:xfrm>
            <a:off x="900333" y="5006265"/>
            <a:ext cx="3966942" cy="958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32" y="457200"/>
            <a:ext cx="8501868" cy="1143000"/>
          </a:xfrm>
        </p:spPr>
        <p:txBody>
          <a:bodyPr>
            <a:noAutofit/>
          </a:bodyPr>
          <a:lstStyle/>
          <a:p>
            <a:r>
              <a:rPr lang="en-US" sz="2400" b="1" dirty="0" smtClean="0">
                <a:latin typeface="Comic Sans MS" pitchFamily="66" charset="0"/>
              </a:rPr>
              <a:t>Role of the Childcare Practitioner</a:t>
            </a:r>
            <a:br>
              <a:rPr lang="en-US" sz="2400" b="1" dirty="0" smtClean="0">
                <a:latin typeface="Comic Sans MS" pitchFamily="66" charset="0"/>
              </a:rPr>
            </a:br>
            <a:r>
              <a:rPr lang="en-US" sz="2400" dirty="0" smtClean="0">
                <a:latin typeface="Comic Sans MS" pitchFamily="66" charset="0"/>
              </a:rPr>
              <a:t>Choose a job description, read, make notes, highlight and create your own word cloud of key attributes and skills a practitioner needs to have. Use the next slide. </a:t>
            </a:r>
            <a:endParaRPr lang="en-US" sz="2400" dirty="0">
              <a:latin typeface="Comic Sans MS" pitchFamily="66" charset="0"/>
            </a:endParaRPr>
          </a:p>
        </p:txBody>
      </p:sp>
      <p:sp>
        <p:nvSpPr>
          <p:cNvPr id="3" name="Content Placeholder 2"/>
          <p:cNvSpPr>
            <a:spLocks noGrp="1"/>
          </p:cNvSpPr>
          <p:nvPr>
            <p:ph idx="1"/>
          </p:nvPr>
        </p:nvSpPr>
        <p:spPr>
          <a:xfrm>
            <a:off x="5261317" y="2261213"/>
            <a:ext cx="3643532" cy="3790926"/>
          </a:xfrm>
        </p:spPr>
        <p:txBody>
          <a:bodyPr>
            <a:normAutofit/>
          </a:bodyPr>
          <a:lstStyle/>
          <a:p>
            <a:pPr>
              <a:buNone/>
            </a:pPr>
            <a:r>
              <a:rPr lang="en-US" sz="2000" dirty="0" smtClean="0">
                <a:hlinkClick r:id="rId2" action="ppaction://hlinkfile"/>
              </a:rPr>
              <a:t>The Wishing Tree Nursery/Job-Description-Nursery-Practitioner</a:t>
            </a:r>
            <a:endParaRPr lang="en-US" sz="2000" dirty="0" smtClean="0"/>
          </a:p>
          <a:p>
            <a:endParaRPr lang="en-US" sz="2400" dirty="0" smtClean="0"/>
          </a:p>
          <a:p>
            <a:endParaRPr lang="en-US" sz="2400" dirty="0" smtClean="0"/>
          </a:p>
          <a:p>
            <a:pPr>
              <a:buNone/>
            </a:pPr>
            <a:r>
              <a:rPr lang="en-US" sz="2000" dirty="0" smtClean="0">
                <a:hlinkClick r:id="rId3"/>
              </a:rPr>
              <a:t>www.theschoolrun.com/Job Description -teaching-assistant</a:t>
            </a:r>
            <a:endParaRPr lang="en-US" sz="2000" dirty="0" smtClean="0"/>
          </a:p>
        </p:txBody>
      </p:sp>
      <p:pic>
        <p:nvPicPr>
          <p:cNvPr id="25602" name="Picture 2" descr="This is what it's like to be a nursery nurse in Nottingham ...">
            <a:hlinkClick r:id="rId4"/>
          </p:cNvPr>
          <p:cNvPicPr>
            <a:picLocks noChangeAspect="1" noChangeArrowheads="1"/>
          </p:cNvPicPr>
          <p:nvPr/>
        </p:nvPicPr>
        <p:blipFill>
          <a:blip r:embed="rId5"/>
          <a:srcRect/>
          <a:stretch>
            <a:fillRect/>
          </a:stretch>
        </p:blipFill>
        <p:spPr bwMode="auto">
          <a:xfrm>
            <a:off x="682283" y="2184328"/>
            <a:ext cx="3256671" cy="2165818"/>
          </a:xfrm>
          <a:prstGeom prst="rect">
            <a:avLst/>
          </a:prstGeom>
          <a:noFill/>
        </p:spPr>
      </p:pic>
      <p:pic>
        <p:nvPicPr>
          <p:cNvPr id="25604" name="Picture 4" descr="Planit : Job Profiles : Classroom Assistant - Primary or Early ...">
            <a:hlinkClick r:id="rId4"/>
          </p:cNvPr>
          <p:cNvPicPr>
            <a:picLocks noChangeAspect="1" noChangeArrowheads="1"/>
          </p:cNvPicPr>
          <p:nvPr/>
        </p:nvPicPr>
        <p:blipFill>
          <a:blip r:embed="rId6"/>
          <a:srcRect/>
          <a:stretch>
            <a:fillRect/>
          </a:stretch>
        </p:blipFill>
        <p:spPr bwMode="auto">
          <a:xfrm>
            <a:off x="184932" y="4350146"/>
            <a:ext cx="4778912" cy="2263695"/>
          </a:xfrm>
          <a:prstGeom prst="rect">
            <a:avLst/>
          </a:prstGeom>
          <a:noFill/>
        </p:spPr>
      </p:pic>
      <p:sp>
        <p:nvSpPr>
          <p:cNvPr id="25606" name="AutoShape 6" descr="How to Create a Hyperlink in Dreamweaver"/>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8" name="AutoShape 8" descr="How to Create a Hyperlink in Dreamweaver"/>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0" name="AutoShape 10" descr="Working with Links between pages - Web Design with WordPressWeb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2" name="AutoShape 12" descr="Working with Links between pages - Web Design with WordPressWeb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3" name="Picture 13" descr="C:\Users\User\Desktop\link.png"/>
          <p:cNvPicPr>
            <a:picLocks noChangeAspect="1" noChangeArrowheads="1"/>
          </p:cNvPicPr>
          <p:nvPr/>
        </p:nvPicPr>
        <p:blipFill>
          <a:blip r:embed="rId7"/>
          <a:srcRect/>
          <a:stretch>
            <a:fillRect/>
          </a:stretch>
        </p:blipFill>
        <p:spPr bwMode="auto">
          <a:xfrm>
            <a:off x="4451105" y="2261213"/>
            <a:ext cx="810212" cy="599122"/>
          </a:xfrm>
          <a:prstGeom prst="rect">
            <a:avLst/>
          </a:prstGeom>
          <a:noFill/>
        </p:spPr>
      </p:pic>
      <p:pic>
        <p:nvPicPr>
          <p:cNvPr id="11" name="Picture 13" descr="C:\Users\User\Desktop\link.png"/>
          <p:cNvPicPr>
            <a:picLocks noChangeAspect="1" noChangeArrowheads="1"/>
          </p:cNvPicPr>
          <p:nvPr/>
        </p:nvPicPr>
        <p:blipFill>
          <a:blip r:embed="rId7"/>
          <a:srcRect/>
          <a:stretch>
            <a:fillRect/>
          </a:stretch>
        </p:blipFill>
        <p:spPr bwMode="auto">
          <a:xfrm>
            <a:off x="4558738" y="4050585"/>
            <a:ext cx="810212" cy="59912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3" y="274638"/>
            <a:ext cx="3580228" cy="1143000"/>
          </a:xfrm>
        </p:spPr>
        <p:txBody>
          <a:bodyPr>
            <a:normAutofit fontScale="90000"/>
          </a:bodyPr>
          <a:lstStyle/>
          <a:p>
            <a:r>
              <a:rPr lang="en-US" dirty="0" smtClean="0"/>
              <a:t>My word cloud</a:t>
            </a:r>
            <a:endParaRPr lang="en-US" dirty="0"/>
          </a:p>
        </p:txBody>
      </p:sp>
      <p:sp>
        <p:nvSpPr>
          <p:cNvPr id="26626" name="AutoShape 2" descr="Childcare Worker Images, Stock Photos &amp; Vectors | Shutterstoc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7" name="Picture 3" descr="C:\Users\User\Desktop\word.png"/>
          <p:cNvPicPr>
            <a:picLocks noChangeAspect="1" noChangeArrowheads="1"/>
          </p:cNvPicPr>
          <p:nvPr/>
        </p:nvPicPr>
        <p:blipFill>
          <a:blip r:embed="rId2"/>
          <a:srcRect/>
          <a:stretch>
            <a:fillRect/>
          </a:stretch>
        </p:blipFill>
        <p:spPr bwMode="auto">
          <a:xfrm>
            <a:off x="4811151" y="274638"/>
            <a:ext cx="3009900" cy="1524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69"/>
            <a:ext cx="8229600" cy="1143000"/>
          </a:xfrm>
        </p:spPr>
        <p:txBody>
          <a:bodyPr>
            <a:noAutofit/>
          </a:bodyPr>
          <a:lstStyle/>
          <a:p>
            <a:r>
              <a:rPr lang="en-US" sz="2400" dirty="0" smtClean="0">
                <a:latin typeface="Comic Sans MS" pitchFamily="66" charset="0"/>
              </a:rPr>
              <a:t>Research and produce a factsheet on 2 places you would like to go to on placement. You can then share this information with the Placement Officers</a:t>
            </a:r>
            <a:endParaRPr lang="en-US" sz="2400" dirty="0">
              <a:latin typeface="Comic Sans MS" pitchFamily="66" charset="0"/>
            </a:endParaRPr>
          </a:p>
        </p:txBody>
      </p:sp>
      <p:pic>
        <p:nvPicPr>
          <p:cNvPr id="27650" name="Picture 2" descr="Home | Machanhill Primary School">
            <a:hlinkClick r:id="rId2"/>
          </p:cNvPr>
          <p:cNvPicPr>
            <a:picLocks noChangeAspect="1" noChangeArrowheads="1"/>
          </p:cNvPicPr>
          <p:nvPr/>
        </p:nvPicPr>
        <p:blipFill>
          <a:blip r:embed="rId3"/>
          <a:srcRect/>
          <a:stretch>
            <a:fillRect/>
          </a:stretch>
        </p:blipFill>
        <p:spPr bwMode="auto">
          <a:xfrm>
            <a:off x="3189381" y="5539731"/>
            <a:ext cx="2704981" cy="1172863"/>
          </a:xfrm>
          <a:prstGeom prst="rect">
            <a:avLst/>
          </a:prstGeom>
          <a:noFill/>
        </p:spPr>
      </p:pic>
      <p:pic>
        <p:nvPicPr>
          <p:cNvPr id="27652" name="Picture 4" descr="Daycare germs: what you need to know - Today's Parent">
            <a:hlinkClick r:id="rId2"/>
          </p:cNvPr>
          <p:cNvPicPr>
            <a:picLocks noChangeAspect="1" noChangeArrowheads="1"/>
          </p:cNvPicPr>
          <p:nvPr/>
        </p:nvPicPr>
        <p:blipFill>
          <a:blip r:embed="rId4"/>
          <a:srcRect/>
          <a:stretch>
            <a:fillRect/>
          </a:stretch>
        </p:blipFill>
        <p:spPr bwMode="auto">
          <a:xfrm>
            <a:off x="654538" y="5455310"/>
            <a:ext cx="1788941" cy="134170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83" y="168275"/>
            <a:ext cx="5254283" cy="1143000"/>
          </a:xfrm>
        </p:spPr>
        <p:txBody>
          <a:bodyPr/>
          <a:lstStyle/>
          <a:p>
            <a:r>
              <a:rPr lang="en-US" dirty="0" smtClean="0"/>
              <a:t>DBS</a:t>
            </a:r>
            <a:endParaRPr lang="en-US" dirty="0"/>
          </a:p>
        </p:txBody>
      </p:sp>
      <p:sp>
        <p:nvSpPr>
          <p:cNvPr id="3074" name="AutoShape 2" descr="Working with Links between pages - Web Design with WordPressWeb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BS checks for GP practices: The eligibility explained - GP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BS checks for GP practices: The eligibility explained - GP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9" name="Picture 7" descr="C:\Users\User\Desktop\dbs.png"/>
          <p:cNvPicPr>
            <a:picLocks noChangeAspect="1" noChangeArrowheads="1"/>
          </p:cNvPicPr>
          <p:nvPr/>
        </p:nvPicPr>
        <p:blipFill>
          <a:blip r:embed="rId2"/>
          <a:srcRect/>
          <a:stretch>
            <a:fillRect/>
          </a:stretch>
        </p:blipFill>
        <p:spPr bwMode="auto">
          <a:xfrm>
            <a:off x="5936566" y="439737"/>
            <a:ext cx="2628900" cy="1743075"/>
          </a:xfrm>
          <a:prstGeom prst="rect">
            <a:avLst/>
          </a:prstGeom>
          <a:noFill/>
        </p:spPr>
      </p:pic>
      <p:pic>
        <p:nvPicPr>
          <p:cNvPr id="3080" name="Picture 8">
            <a:hlinkClick r:id="rId3"/>
          </p:cNvPr>
          <p:cNvPicPr>
            <a:picLocks noGrp="1" noChangeAspect="1" noChangeArrowheads="1"/>
          </p:cNvPicPr>
          <p:nvPr>
            <p:ph idx="1"/>
          </p:nvPr>
        </p:nvPicPr>
        <p:blipFill>
          <a:blip r:embed="rId4"/>
          <a:srcRect/>
          <a:stretch>
            <a:fillRect/>
          </a:stretch>
        </p:blipFill>
        <p:spPr bwMode="auto">
          <a:xfrm>
            <a:off x="682283" y="1131138"/>
            <a:ext cx="4283612" cy="1450822"/>
          </a:xfrm>
          <a:prstGeom prst="rect">
            <a:avLst/>
          </a:prstGeom>
          <a:noFill/>
          <a:ln w="9525">
            <a:noFill/>
            <a:miter lim="800000"/>
            <a:headEnd/>
            <a:tailEnd/>
          </a:ln>
        </p:spPr>
      </p:pic>
      <p:sp>
        <p:nvSpPr>
          <p:cNvPr id="14" name="TextBox 13"/>
          <p:cNvSpPr txBox="1"/>
          <p:nvPr/>
        </p:nvSpPr>
        <p:spPr>
          <a:xfrm>
            <a:off x="682282" y="3868615"/>
            <a:ext cx="7983415" cy="1938992"/>
          </a:xfrm>
          <a:prstGeom prst="rect">
            <a:avLst/>
          </a:prstGeom>
          <a:noFill/>
        </p:spPr>
        <p:txBody>
          <a:bodyPr wrap="square" rtlCol="0">
            <a:spAutoFit/>
          </a:bodyPr>
          <a:lstStyle/>
          <a:p>
            <a:r>
              <a:rPr lang="en-US" sz="2000" b="1" dirty="0" smtClean="0">
                <a:latin typeface="Comic Sans MS" pitchFamily="66" charset="0"/>
              </a:rPr>
              <a:t>Supporting documents</a:t>
            </a:r>
          </a:p>
          <a:p>
            <a:r>
              <a:rPr lang="en-US" sz="2000" dirty="0" smtClean="0">
                <a:solidFill>
                  <a:srgbClr val="FF0000"/>
                </a:solidFill>
                <a:latin typeface="Comic Sans MS" pitchFamily="66" charset="0"/>
              </a:rPr>
              <a:t>To enroll you must bring 2 documents from any of the groups listed: 1, 2a and 2b.</a:t>
            </a:r>
          </a:p>
          <a:p>
            <a:r>
              <a:rPr lang="en-US" sz="2000" dirty="0" smtClean="0">
                <a:solidFill>
                  <a:srgbClr val="FF0000"/>
                </a:solidFill>
                <a:latin typeface="Comic Sans MS" pitchFamily="66" charset="0"/>
              </a:rPr>
              <a:t>Otherwise you will not be able to enroll on your childcare course as we regard safeguard children and yourselves with great importance.</a:t>
            </a:r>
            <a:endParaRPr lang="en-US" sz="2000" dirty="0">
              <a:solidFill>
                <a:srgbClr val="FF0000"/>
              </a:solidFill>
              <a:latin typeface="Comic Sans MS" pitchFamily="66" charset="0"/>
            </a:endParaRPr>
          </a:p>
        </p:txBody>
      </p:sp>
      <p:sp>
        <p:nvSpPr>
          <p:cNvPr id="17" name="TextBox 16"/>
          <p:cNvSpPr txBox="1"/>
          <p:nvPr/>
        </p:nvSpPr>
        <p:spPr>
          <a:xfrm>
            <a:off x="6036796" y="2691562"/>
            <a:ext cx="2628901" cy="830997"/>
          </a:xfrm>
          <a:prstGeom prst="rect">
            <a:avLst/>
          </a:prstGeom>
          <a:noFill/>
        </p:spPr>
        <p:txBody>
          <a:bodyPr wrap="square" rtlCol="0">
            <a:spAutoFit/>
          </a:bodyPr>
          <a:lstStyle/>
          <a:p>
            <a:r>
              <a:rPr lang="en-US" sz="2400" b="1" dirty="0" smtClean="0">
                <a:solidFill>
                  <a:srgbClr val="00B050"/>
                </a:solidFill>
                <a:latin typeface="Comic Sans MS" pitchFamily="66" charset="0"/>
              </a:rPr>
              <a:t>SCG pay for your </a:t>
            </a:r>
            <a:r>
              <a:rPr lang="en-US" sz="2400" b="1" dirty="0" smtClean="0">
                <a:solidFill>
                  <a:srgbClr val="00B050"/>
                </a:solidFill>
                <a:latin typeface="Comic Sans MS" pitchFamily="66" charset="0"/>
              </a:rPr>
              <a:t>DBS check</a:t>
            </a:r>
            <a:endParaRPr lang="en-US" sz="2400" b="1" dirty="0">
              <a:solidFill>
                <a:srgbClr val="00B050"/>
              </a:solidFill>
              <a:latin typeface="Comic Sans MS" pitchFamily="66" charset="0"/>
            </a:endParaRPr>
          </a:p>
        </p:txBody>
      </p:sp>
      <p:sp>
        <p:nvSpPr>
          <p:cNvPr id="11" name="TextBox 10"/>
          <p:cNvSpPr txBox="1"/>
          <p:nvPr/>
        </p:nvSpPr>
        <p:spPr>
          <a:xfrm>
            <a:off x="682283" y="2883877"/>
            <a:ext cx="4902591" cy="707886"/>
          </a:xfrm>
          <a:prstGeom prst="rect">
            <a:avLst/>
          </a:prstGeom>
          <a:noFill/>
        </p:spPr>
        <p:txBody>
          <a:bodyPr wrap="square" rtlCol="0">
            <a:spAutoFit/>
          </a:bodyPr>
          <a:lstStyle/>
          <a:p>
            <a:r>
              <a:rPr lang="en-US" sz="2000" dirty="0" smtClean="0">
                <a:hlinkClick r:id="rId5"/>
              </a:rPr>
              <a:t>www.gov.uk/DBS /documents-the-applicant-must-provide</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Grp="1" noChangeAspect="1" noChangeArrowheads="1"/>
          </p:cNvPicPr>
          <p:nvPr>
            <p:ph idx="1"/>
          </p:nvPr>
        </p:nvPicPr>
        <p:blipFill>
          <a:blip r:embed="rId2"/>
          <a:srcRect/>
          <a:stretch>
            <a:fillRect/>
          </a:stretch>
        </p:blipFill>
        <p:spPr bwMode="auto">
          <a:xfrm>
            <a:off x="634364" y="956603"/>
            <a:ext cx="8048167" cy="4163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Grp="1" noChangeAspect="1" noChangeArrowheads="1"/>
          </p:cNvPicPr>
          <p:nvPr>
            <p:ph idx="1"/>
          </p:nvPr>
        </p:nvPicPr>
        <p:blipFill>
          <a:blip r:embed="rId2"/>
          <a:srcRect/>
          <a:stretch>
            <a:fillRect/>
          </a:stretch>
        </p:blipFill>
        <p:spPr bwMode="auto">
          <a:xfrm>
            <a:off x="767981" y="942535"/>
            <a:ext cx="7955234" cy="414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Grp="1" noChangeAspect="1" noChangeArrowheads="1"/>
          </p:cNvPicPr>
          <p:nvPr>
            <p:ph idx="1"/>
          </p:nvPr>
        </p:nvPicPr>
        <p:blipFill>
          <a:blip r:embed="rId2"/>
          <a:srcRect/>
          <a:stretch>
            <a:fillRect/>
          </a:stretch>
        </p:blipFill>
        <p:spPr bwMode="auto">
          <a:xfrm>
            <a:off x="4711899" y="1600516"/>
            <a:ext cx="3974901" cy="3003136"/>
          </a:xfrm>
          <a:prstGeom prst="rect">
            <a:avLst/>
          </a:prstGeom>
          <a:noFill/>
          <a:ln w="9525">
            <a:noFill/>
            <a:miter lim="800000"/>
            <a:headEnd/>
            <a:tailEnd/>
          </a:ln>
        </p:spPr>
      </p:pic>
      <p:pic>
        <p:nvPicPr>
          <p:cNvPr id="5" name="Picture 11"/>
          <p:cNvPicPr>
            <a:picLocks noChangeAspect="1" noChangeArrowheads="1"/>
          </p:cNvPicPr>
          <p:nvPr/>
        </p:nvPicPr>
        <p:blipFill>
          <a:blip r:embed="rId3"/>
          <a:srcRect/>
          <a:stretch>
            <a:fillRect/>
          </a:stretch>
        </p:blipFill>
        <p:spPr bwMode="auto">
          <a:xfrm>
            <a:off x="288386" y="1417638"/>
            <a:ext cx="4379277" cy="3186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paint 1.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58000"/>
          </a:xfrm>
          <a:prstGeom prst="rect">
            <a:avLst/>
          </a:prstGeom>
          <a:noFill/>
          <a:effectLst>
            <a:outerShdw blurRad="50800" dist="50800" dir="5400000" algn="ctr" rotWithShape="0">
              <a:schemeClr val="bg1">
                <a:alpha val="3000"/>
              </a:schemeClr>
            </a:outerShdw>
          </a:effectLst>
        </p:spPr>
      </p:pic>
      <p:sp>
        <p:nvSpPr>
          <p:cNvPr id="2" name="Title 1"/>
          <p:cNvSpPr>
            <a:spLocks noGrp="1"/>
          </p:cNvSpPr>
          <p:nvPr>
            <p:ph type="title"/>
          </p:nvPr>
        </p:nvSpPr>
        <p:spPr>
          <a:xfrm>
            <a:off x="457200" y="0"/>
            <a:ext cx="8229600" cy="1143000"/>
          </a:xfrm>
        </p:spPr>
        <p:txBody>
          <a:bodyPr>
            <a:normAutofit/>
          </a:bodyPr>
          <a:lstStyle/>
          <a:p>
            <a:r>
              <a:rPr lang="en-US" sz="3200" b="1" dirty="0" smtClean="0">
                <a:solidFill>
                  <a:schemeClr val="tx2"/>
                </a:solidFill>
                <a:latin typeface="Comic Sans MS" pitchFamily="66" charset="0"/>
              </a:rPr>
              <a:t>Contents</a:t>
            </a:r>
            <a:endParaRPr lang="en-US" sz="3200" b="1" dirty="0">
              <a:solidFill>
                <a:schemeClr val="tx2"/>
              </a:solidFill>
              <a:latin typeface="Comic Sans MS" pitchFamily="66" charset="0"/>
            </a:endParaRPr>
          </a:p>
        </p:txBody>
      </p:sp>
      <p:sp>
        <p:nvSpPr>
          <p:cNvPr id="3" name="Content Placeholder 2"/>
          <p:cNvSpPr>
            <a:spLocks noGrp="1"/>
          </p:cNvSpPr>
          <p:nvPr>
            <p:ph idx="1"/>
          </p:nvPr>
        </p:nvSpPr>
        <p:spPr>
          <a:xfrm>
            <a:off x="457200" y="1111348"/>
            <a:ext cx="7505114" cy="4832253"/>
          </a:xfrm>
        </p:spPr>
        <p:txBody>
          <a:bodyPr>
            <a:normAutofit lnSpcReduction="10000"/>
          </a:bodyPr>
          <a:lstStyle/>
          <a:p>
            <a:r>
              <a:rPr lang="en-US" sz="1800" b="1" dirty="0" smtClean="0">
                <a:latin typeface="Comic Sans MS" pitchFamily="66" charset="0"/>
              </a:rPr>
              <a:t>Welcome</a:t>
            </a:r>
          </a:p>
          <a:p>
            <a:r>
              <a:rPr lang="en-US" sz="1800" b="1" dirty="0" smtClean="0">
                <a:latin typeface="Comic Sans MS" pitchFamily="66" charset="0"/>
              </a:rPr>
              <a:t>Would you rather?</a:t>
            </a:r>
          </a:p>
          <a:p>
            <a:r>
              <a:rPr lang="en-US" sz="1800" b="1" dirty="0" smtClean="0">
                <a:latin typeface="Comic Sans MS" pitchFamily="66" charset="0"/>
              </a:rPr>
              <a:t>All about me</a:t>
            </a:r>
          </a:p>
          <a:p>
            <a:r>
              <a:rPr lang="en-US" sz="1800" b="1" dirty="0" err="1" smtClean="0">
                <a:latin typeface="Comic Sans MS" pitchFamily="66" charset="0"/>
              </a:rPr>
              <a:t>Kahoot</a:t>
            </a:r>
            <a:r>
              <a:rPr lang="en-US" sz="1800" b="1" dirty="0" smtClean="0">
                <a:latin typeface="Comic Sans MS" pitchFamily="66" charset="0"/>
              </a:rPr>
              <a:t>: child development</a:t>
            </a:r>
          </a:p>
          <a:p>
            <a:pPr marL="342900" lvl="1" indent="-342900">
              <a:buFont typeface="Arial"/>
              <a:buChar char="•"/>
            </a:pPr>
            <a:r>
              <a:rPr lang="en-US" sz="1800" b="1" dirty="0" err="1" smtClean="0">
                <a:latin typeface="Comic Sans MS" pitchFamily="66" charset="0"/>
              </a:rPr>
              <a:t>Kahoot</a:t>
            </a:r>
            <a:r>
              <a:rPr lang="en-US" sz="1800" b="1" dirty="0" smtClean="0">
                <a:latin typeface="Comic Sans MS" pitchFamily="66" charset="0"/>
              </a:rPr>
              <a:t>: fancy words (key terminology) </a:t>
            </a:r>
          </a:p>
          <a:p>
            <a:pPr marL="342900" lvl="1" indent="-342900">
              <a:buFont typeface="Arial"/>
              <a:buChar char="•"/>
            </a:pPr>
            <a:r>
              <a:rPr lang="en-US" sz="1800" b="1" dirty="0" smtClean="0">
                <a:latin typeface="Comic Sans MS" pitchFamily="66" charset="0"/>
              </a:rPr>
              <a:t>Role of the Childcare Practitioner and word cloud</a:t>
            </a:r>
          </a:p>
          <a:p>
            <a:pPr marL="342900" lvl="1" indent="-342900">
              <a:buFont typeface="Arial"/>
              <a:buChar char="•"/>
            </a:pPr>
            <a:r>
              <a:rPr lang="en-US" sz="1800" b="1" dirty="0" smtClean="0">
                <a:latin typeface="Comic Sans MS" pitchFamily="66" charset="0"/>
              </a:rPr>
              <a:t>Placements- research and create a factsheet on two places you would like to go</a:t>
            </a:r>
          </a:p>
          <a:p>
            <a:pPr marL="342900" lvl="1" indent="-342900">
              <a:buFont typeface="Arial"/>
              <a:buChar char="•"/>
            </a:pPr>
            <a:r>
              <a:rPr lang="en-US" sz="1800" b="1" dirty="0" err="1" smtClean="0">
                <a:latin typeface="Comic Sans MS" pitchFamily="66" charset="0"/>
              </a:rPr>
              <a:t>Coronavirus</a:t>
            </a:r>
            <a:r>
              <a:rPr lang="en-US" sz="1800" b="1" dirty="0" smtClean="0">
                <a:latin typeface="Comic Sans MS" pitchFamily="66" charset="0"/>
              </a:rPr>
              <a:t>- activities for families</a:t>
            </a:r>
          </a:p>
          <a:p>
            <a:pPr marL="342900" lvl="1" indent="-342900">
              <a:buFont typeface="Arial"/>
              <a:buChar char="•"/>
            </a:pPr>
            <a:r>
              <a:rPr lang="en-US" sz="1800" b="1" dirty="0" smtClean="0">
                <a:latin typeface="Comic Sans MS" pitchFamily="66" charset="0"/>
              </a:rPr>
              <a:t>Student voice</a:t>
            </a:r>
          </a:p>
          <a:p>
            <a:pPr marL="342900" lvl="1" indent="-342900">
              <a:buFont typeface="Arial"/>
              <a:buChar char="•"/>
            </a:pPr>
            <a:r>
              <a:rPr lang="en-US" sz="1800" b="1" dirty="0" smtClean="0">
                <a:latin typeface="Comic Sans MS" pitchFamily="66" charset="0"/>
              </a:rPr>
              <a:t>Student images</a:t>
            </a:r>
          </a:p>
          <a:p>
            <a:pPr marL="342900" lvl="1" indent="-342900">
              <a:buFont typeface="Arial"/>
              <a:buChar char="•"/>
            </a:pPr>
            <a:r>
              <a:rPr lang="en-US" sz="1800" b="1" dirty="0" smtClean="0">
                <a:latin typeface="Comic Sans MS" pitchFamily="66" charset="0"/>
              </a:rPr>
              <a:t>Enrolment and DBS</a:t>
            </a:r>
          </a:p>
          <a:p>
            <a:r>
              <a:rPr lang="en-US" sz="1800" b="1" dirty="0" smtClean="0">
                <a:latin typeface="Comic Sans MS" pitchFamily="66" charset="0"/>
              </a:rPr>
              <a:t>Video Q&amp;A- </a:t>
            </a:r>
          </a:p>
          <a:p>
            <a:pPr lvl="1"/>
            <a:r>
              <a:rPr lang="en-US" sz="1800" b="1" dirty="0" smtClean="0">
                <a:latin typeface="Comic Sans MS" pitchFamily="66" charset="0"/>
              </a:rPr>
              <a:t>School children</a:t>
            </a:r>
          </a:p>
          <a:p>
            <a:pPr lvl="1"/>
            <a:r>
              <a:rPr lang="en-US" sz="1800" b="1" dirty="0" smtClean="0">
                <a:latin typeface="Comic Sans MS" pitchFamily="66" charset="0"/>
              </a:rPr>
              <a:t>Nursery age</a:t>
            </a:r>
          </a:p>
          <a:p>
            <a:pPr lvl="1"/>
            <a:r>
              <a:rPr lang="en-US" sz="1800" b="1" dirty="0" smtClean="0">
                <a:latin typeface="Comic Sans MS" pitchFamily="66" charset="0"/>
              </a:rPr>
              <a:t>Baby</a:t>
            </a:r>
          </a:p>
          <a:p>
            <a:pPr lvl="1">
              <a:buFont typeface="Wingdings" pitchFamily="2" charset="2"/>
              <a:buChar char="§"/>
            </a:pPr>
            <a:endParaRPr lang="en-US" sz="1800" b="1" dirty="0" smtClean="0"/>
          </a:p>
        </p:txBody>
      </p:sp>
      <p:sp>
        <p:nvSpPr>
          <p:cNvPr id="4" name="Rectangle 3"/>
          <p:cNvSpPr/>
          <p:nvPr/>
        </p:nvSpPr>
        <p:spPr>
          <a:xfrm>
            <a:off x="4628271" y="4004609"/>
            <a:ext cx="3668151" cy="1938992"/>
          </a:xfrm>
          <a:prstGeom prst="rect">
            <a:avLst/>
          </a:prstGeom>
        </p:spPr>
        <p:txBody>
          <a:bodyPr wrap="square">
            <a:spAutoFit/>
          </a:bodyPr>
          <a:lstStyle/>
          <a:p>
            <a:r>
              <a:rPr lang="en-US" sz="2400" b="1" dirty="0" smtClean="0">
                <a:solidFill>
                  <a:srgbClr val="C00000"/>
                </a:solidFill>
                <a:latin typeface="Comic Sans MS" pitchFamily="66" charset="0"/>
              </a:rPr>
              <a:t>Bring this complete activity book with you when you start college as we will be using it in induction week.</a:t>
            </a:r>
            <a:endParaRPr lang="en-US" sz="2400" b="1"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Enrolment checklist</a:t>
            </a:r>
            <a:endParaRPr lang="en-US" dirty="0">
              <a:solidFill>
                <a:srgbClr val="002060"/>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solidFill>
                  <a:srgbClr val="C00000"/>
                </a:solidFill>
              </a:rPr>
              <a:t>The 2 types of ID I am going to bring are:</a:t>
            </a:r>
          </a:p>
          <a:p>
            <a:pPr>
              <a:buNone/>
            </a:pPr>
            <a:r>
              <a:rPr lang="en-US" dirty="0" smtClean="0">
                <a:solidFill>
                  <a:srgbClr val="C00000"/>
                </a:solidFill>
              </a:rPr>
              <a:t>1-</a:t>
            </a:r>
          </a:p>
          <a:p>
            <a:pPr>
              <a:buNone/>
            </a:pPr>
            <a:r>
              <a:rPr lang="en-US" dirty="0" smtClean="0">
                <a:solidFill>
                  <a:srgbClr val="C00000"/>
                </a:solidFill>
              </a:rPr>
              <a:t>2-</a:t>
            </a:r>
          </a:p>
          <a:p>
            <a:pPr>
              <a:buFont typeface="Wingdings" pitchFamily="2" charset="2"/>
              <a:buChar char="§"/>
            </a:pPr>
            <a:r>
              <a:rPr lang="en-US" dirty="0" smtClean="0">
                <a:solidFill>
                  <a:srgbClr val="C00000"/>
                </a:solidFill>
              </a:rPr>
              <a:t>Exam results</a:t>
            </a:r>
          </a:p>
          <a:p>
            <a:pPr>
              <a:buFont typeface="Wingdings" pitchFamily="2" charset="2"/>
              <a:buChar char="§"/>
            </a:pPr>
            <a:r>
              <a:rPr lang="en-US" dirty="0" smtClean="0">
                <a:solidFill>
                  <a:srgbClr val="C00000"/>
                </a:solidFill>
              </a:rPr>
              <a:t>School report</a:t>
            </a:r>
          </a:p>
          <a:p>
            <a:pPr>
              <a:buFont typeface="Wingdings" pitchFamily="2" charset="2"/>
              <a:buChar char="§"/>
            </a:pPr>
            <a:r>
              <a:rPr lang="en-US" dirty="0" smtClean="0">
                <a:solidFill>
                  <a:srgbClr val="C00000"/>
                </a:solidFill>
              </a:rPr>
              <a:t>Address and contact numbers</a:t>
            </a:r>
          </a:p>
          <a:p>
            <a:pPr>
              <a:buFont typeface="Wingdings" pitchFamily="2" charset="2"/>
              <a:buChar char="§"/>
            </a:pPr>
            <a:r>
              <a:rPr lang="en-US" dirty="0" smtClean="0">
                <a:solidFill>
                  <a:srgbClr val="C00000"/>
                </a:solidFill>
              </a:rPr>
              <a:t>Money to buy a placement polo shirt costing £8.50</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solidFill>
                  <a:schemeClr val="accent2"/>
                </a:solidFill>
                <a:latin typeface="Comic Sans MS" pitchFamily="66" charset="0"/>
              </a:rPr>
              <a:t>What this years students said…</a:t>
            </a:r>
            <a:endParaRPr lang="en-US" sz="4000" dirty="0">
              <a:solidFill>
                <a:schemeClr val="accent2"/>
              </a:solidFill>
              <a:latin typeface="Comic Sans MS" pitchFamily="66" charset="0"/>
            </a:endParaRPr>
          </a:p>
        </p:txBody>
      </p:sp>
      <p:graphicFrame>
        <p:nvGraphicFramePr>
          <p:cNvPr id="4" name="Content Placeholder 3"/>
          <p:cNvGraphicFramePr>
            <a:graphicFrameLocks noGrp="1"/>
          </p:cNvGraphicFramePr>
          <p:nvPr>
            <p:ph idx="1"/>
          </p:nvPr>
        </p:nvGraphicFramePr>
        <p:xfrm>
          <a:off x="281355" y="956604"/>
          <a:ext cx="8637562" cy="5022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8229600" cy="1143000"/>
          </a:xfrm>
        </p:spPr>
        <p:txBody>
          <a:bodyPr/>
          <a:lstStyle/>
          <a:p>
            <a:r>
              <a:rPr lang="en-US" dirty="0" smtClean="0">
                <a:solidFill>
                  <a:srgbClr val="C00000"/>
                </a:solidFill>
                <a:latin typeface="Comic Sans MS" pitchFamily="66" charset="0"/>
              </a:rPr>
              <a:t>Careers working with children</a:t>
            </a:r>
            <a:endParaRPr lang="en-US" dirty="0">
              <a:solidFill>
                <a:srgbClr val="C00000"/>
              </a:solidFill>
              <a:latin typeface="Comic Sans MS" pitchFamily="66" charset="0"/>
            </a:endParaRPr>
          </a:p>
        </p:txBody>
      </p:sp>
      <p:sp>
        <p:nvSpPr>
          <p:cNvPr id="4" name="Content Placeholder 3"/>
          <p:cNvSpPr>
            <a:spLocks noGrp="1"/>
          </p:cNvSpPr>
          <p:nvPr>
            <p:ph sz="half" idx="2"/>
          </p:nvPr>
        </p:nvSpPr>
        <p:spPr>
          <a:xfrm>
            <a:off x="382588" y="1143000"/>
            <a:ext cx="3640772" cy="3657759"/>
          </a:xfrm>
          <a:ln>
            <a:solidFill>
              <a:schemeClr val="accent3"/>
            </a:solidFill>
          </a:ln>
        </p:spPr>
        <p:txBody>
          <a:bodyPr>
            <a:normAutofit lnSpcReduction="10000"/>
          </a:bodyPr>
          <a:lstStyle/>
          <a:p>
            <a:pPr>
              <a:buNone/>
            </a:pPr>
            <a:r>
              <a:rPr lang="en-US" sz="2000" b="1" dirty="0" smtClean="0">
                <a:solidFill>
                  <a:srgbClr val="0070C0"/>
                </a:solidFill>
                <a:latin typeface="Comic Sans MS" pitchFamily="66" charset="0"/>
              </a:rPr>
              <a:t>Qualified to work as a:</a:t>
            </a:r>
          </a:p>
          <a:p>
            <a:pPr>
              <a:buFont typeface="Wingdings" pitchFamily="2" charset="2"/>
              <a:buChar char="ü"/>
            </a:pPr>
            <a:r>
              <a:rPr lang="en-US" sz="1800" dirty="0" smtClean="0">
                <a:latin typeface="Comic Sans MS" pitchFamily="66" charset="0"/>
              </a:rPr>
              <a:t>Early Years Educator</a:t>
            </a:r>
          </a:p>
          <a:p>
            <a:pPr>
              <a:buFont typeface="Wingdings" pitchFamily="2" charset="2"/>
              <a:buChar char="ü"/>
            </a:pPr>
            <a:r>
              <a:rPr lang="en-US" sz="1800" dirty="0" smtClean="0">
                <a:latin typeface="Comic Sans MS" pitchFamily="66" charset="0"/>
              </a:rPr>
              <a:t>Portage home visitor</a:t>
            </a:r>
          </a:p>
          <a:p>
            <a:pPr>
              <a:buFont typeface="Wingdings" pitchFamily="2" charset="2"/>
              <a:buChar char="ü"/>
            </a:pPr>
            <a:r>
              <a:rPr lang="en-US" sz="1800" dirty="0" smtClean="0">
                <a:latin typeface="Comic Sans MS" pitchFamily="66" charset="0"/>
              </a:rPr>
              <a:t>Nanny</a:t>
            </a:r>
          </a:p>
          <a:p>
            <a:pPr>
              <a:buFont typeface="Wingdings" pitchFamily="2" charset="2"/>
              <a:buChar char="ü"/>
            </a:pPr>
            <a:r>
              <a:rPr lang="en-US" sz="1800" dirty="0" smtClean="0">
                <a:latin typeface="Comic Sans MS" pitchFamily="66" charset="0"/>
              </a:rPr>
              <a:t>Teaching assistant</a:t>
            </a:r>
          </a:p>
          <a:p>
            <a:pPr>
              <a:buFont typeface="Wingdings" pitchFamily="2" charset="2"/>
              <a:buChar char="ü"/>
            </a:pPr>
            <a:r>
              <a:rPr lang="en-US" sz="1800" dirty="0" smtClean="0">
                <a:latin typeface="Comic Sans MS" pitchFamily="66" charset="0"/>
              </a:rPr>
              <a:t>Special Educational Needs Teaching Assistant</a:t>
            </a:r>
          </a:p>
          <a:p>
            <a:pPr>
              <a:buFont typeface="Wingdings" pitchFamily="2" charset="2"/>
              <a:buChar char="ü"/>
            </a:pPr>
            <a:r>
              <a:rPr lang="en-US" sz="1800" dirty="0" smtClean="0">
                <a:latin typeface="Comic Sans MS" pitchFamily="66" charset="0"/>
              </a:rPr>
              <a:t>Play worker</a:t>
            </a:r>
          </a:p>
          <a:p>
            <a:pPr>
              <a:buFont typeface="Wingdings" pitchFamily="2" charset="2"/>
              <a:buChar char="ü"/>
            </a:pPr>
            <a:r>
              <a:rPr lang="en-US" sz="1800" dirty="0" smtClean="0">
                <a:latin typeface="Comic Sans MS" pitchFamily="66" charset="0"/>
              </a:rPr>
              <a:t>Play therapist</a:t>
            </a:r>
          </a:p>
          <a:p>
            <a:pPr>
              <a:buFont typeface="Wingdings" pitchFamily="2" charset="2"/>
              <a:buChar char="ü"/>
            </a:pPr>
            <a:r>
              <a:rPr lang="en-US" sz="1800" dirty="0" smtClean="0">
                <a:latin typeface="Comic Sans MS" pitchFamily="66" charset="0"/>
              </a:rPr>
              <a:t>Family worker</a:t>
            </a:r>
          </a:p>
          <a:p>
            <a:pPr>
              <a:buFont typeface="Wingdings" pitchFamily="2" charset="2"/>
              <a:buChar char="ü"/>
            </a:pPr>
            <a:r>
              <a:rPr lang="en-US" sz="1800" dirty="0" err="1" smtClean="0">
                <a:latin typeface="Comic Sans MS" pitchFamily="66" charset="0"/>
              </a:rPr>
              <a:t>Creche</a:t>
            </a:r>
            <a:r>
              <a:rPr lang="en-US" sz="1800" dirty="0" smtClean="0">
                <a:latin typeface="Comic Sans MS" pitchFamily="66" charset="0"/>
              </a:rPr>
              <a:t> worker</a:t>
            </a:r>
          </a:p>
          <a:p>
            <a:pPr>
              <a:buFont typeface="Wingdings" pitchFamily="2" charset="2"/>
              <a:buChar char="ü"/>
            </a:pPr>
            <a:r>
              <a:rPr lang="en-US" sz="1800" dirty="0" err="1" smtClean="0">
                <a:latin typeface="Comic Sans MS" pitchFamily="66" charset="0"/>
              </a:rPr>
              <a:t>Childminder</a:t>
            </a:r>
            <a:endParaRPr lang="en-US" sz="1800" dirty="0">
              <a:latin typeface="Comic Sans MS" pitchFamily="66" charset="0"/>
            </a:endParaRPr>
          </a:p>
        </p:txBody>
      </p:sp>
      <p:sp>
        <p:nvSpPr>
          <p:cNvPr id="6" name="Content Placeholder 5"/>
          <p:cNvSpPr>
            <a:spLocks noGrp="1"/>
          </p:cNvSpPr>
          <p:nvPr>
            <p:ph sz="quarter" idx="4"/>
          </p:nvPr>
        </p:nvSpPr>
        <p:spPr>
          <a:xfrm>
            <a:off x="4645025" y="1143000"/>
            <a:ext cx="3654913" cy="2472397"/>
          </a:xfrm>
          <a:noFill/>
          <a:ln>
            <a:solidFill>
              <a:srgbClr val="00B050"/>
            </a:solidFill>
          </a:ln>
        </p:spPr>
        <p:txBody>
          <a:bodyPr>
            <a:normAutofit/>
          </a:bodyPr>
          <a:lstStyle/>
          <a:p>
            <a:pPr>
              <a:buNone/>
            </a:pPr>
            <a:r>
              <a:rPr lang="en-US" sz="2000" b="1" dirty="0" smtClean="0">
                <a:solidFill>
                  <a:srgbClr val="0070C0"/>
                </a:solidFill>
                <a:latin typeface="Comic Sans MS" pitchFamily="66" charset="0"/>
              </a:rPr>
              <a:t>Progress to work as a:</a:t>
            </a:r>
          </a:p>
          <a:p>
            <a:pPr>
              <a:buFont typeface="Wingdings" pitchFamily="2" charset="2"/>
              <a:buChar char="Ø"/>
            </a:pPr>
            <a:r>
              <a:rPr lang="en-US" sz="1800" dirty="0" smtClean="0">
                <a:latin typeface="Comic Sans MS" pitchFamily="66" charset="0"/>
              </a:rPr>
              <a:t>Primary teacher</a:t>
            </a:r>
          </a:p>
          <a:p>
            <a:pPr>
              <a:buFont typeface="Wingdings" pitchFamily="2" charset="2"/>
              <a:buChar char="Ø"/>
            </a:pPr>
            <a:r>
              <a:rPr lang="en-US" sz="1800" dirty="0" err="1" smtClean="0">
                <a:latin typeface="Comic Sans MS" pitchFamily="66" charset="0"/>
              </a:rPr>
              <a:t>Ofsted</a:t>
            </a:r>
            <a:r>
              <a:rPr lang="en-US" sz="1800" dirty="0" smtClean="0">
                <a:latin typeface="Comic Sans MS" pitchFamily="66" charset="0"/>
              </a:rPr>
              <a:t> inspector</a:t>
            </a:r>
          </a:p>
          <a:p>
            <a:pPr>
              <a:buFont typeface="Wingdings" pitchFamily="2" charset="2"/>
              <a:buChar char="Ø"/>
            </a:pPr>
            <a:r>
              <a:rPr lang="en-US" sz="1800" dirty="0" smtClean="0">
                <a:latin typeface="Comic Sans MS" pitchFamily="66" charset="0"/>
              </a:rPr>
              <a:t>Nursery manager</a:t>
            </a:r>
          </a:p>
          <a:p>
            <a:pPr>
              <a:buFont typeface="Wingdings" pitchFamily="2" charset="2"/>
              <a:buChar char="Ø"/>
            </a:pPr>
            <a:r>
              <a:rPr lang="en-US" sz="1800" dirty="0" smtClean="0">
                <a:latin typeface="Comic Sans MS" pitchFamily="66" charset="0"/>
              </a:rPr>
              <a:t>Welfare officer</a:t>
            </a:r>
          </a:p>
          <a:p>
            <a:pPr>
              <a:buFont typeface="Wingdings" pitchFamily="2" charset="2"/>
              <a:buChar char="Ø"/>
            </a:pPr>
            <a:r>
              <a:rPr lang="en-US" sz="1800" dirty="0" smtClean="0">
                <a:latin typeface="Comic Sans MS" pitchFamily="66" charset="0"/>
              </a:rPr>
              <a:t>Social worker</a:t>
            </a:r>
          </a:p>
          <a:p>
            <a:pPr>
              <a:buFont typeface="Wingdings" pitchFamily="2" charset="2"/>
              <a:buChar char="Ø"/>
            </a:pPr>
            <a:r>
              <a:rPr lang="en-US" sz="1800" dirty="0" smtClean="0">
                <a:latin typeface="Comic Sans MS" pitchFamily="66" charset="0"/>
              </a:rPr>
              <a:t>Further education lecturer</a:t>
            </a:r>
            <a:endParaRPr lang="en-US" sz="1800" dirty="0">
              <a:latin typeface="Comic Sans MS" pitchFamily="66" charset="0"/>
            </a:endParaRPr>
          </a:p>
        </p:txBody>
      </p:sp>
      <p:sp>
        <p:nvSpPr>
          <p:cNvPr id="7" name="TextBox 6"/>
          <p:cNvSpPr txBox="1"/>
          <p:nvPr/>
        </p:nvSpPr>
        <p:spPr>
          <a:xfrm>
            <a:off x="5725551" y="4062095"/>
            <a:ext cx="3153923" cy="1200329"/>
          </a:xfrm>
          <a:prstGeom prst="rect">
            <a:avLst/>
          </a:prstGeom>
          <a:noFill/>
          <a:ln>
            <a:noFill/>
          </a:ln>
        </p:spPr>
        <p:txBody>
          <a:bodyPr wrap="square" rtlCol="0">
            <a:spAutoFit/>
          </a:bodyPr>
          <a:lstStyle/>
          <a:p>
            <a:endParaRPr lang="en-US" dirty="0" smtClean="0">
              <a:hlinkClick r:id="rId2"/>
            </a:endParaRPr>
          </a:p>
          <a:p>
            <a:r>
              <a:rPr lang="en-US" dirty="0" smtClean="0">
                <a:hlinkClick r:id="rId3"/>
              </a:rPr>
              <a:t>https://nationalcareers.service.gov.uk/ Early Years</a:t>
            </a:r>
            <a:endParaRPr lang="en-US" dirty="0" smtClean="0"/>
          </a:p>
          <a:p>
            <a:endParaRPr lang="en-US" dirty="0"/>
          </a:p>
        </p:txBody>
      </p:sp>
      <p:pic>
        <p:nvPicPr>
          <p:cNvPr id="36866" name="Picture 2"/>
          <p:cNvPicPr>
            <a:picLocks noChangeAspect="1" noChangeArrowheads="1"/>
          </p:cNvPicPr>
          <p:nvPr/>
        </p:nvPicPr>
        <p:blipFill>
          <a:blip r:embed="rId4"/>
          <a:srcRect/>
          <a:stretch>
            <a:fillRect/>
          </a:stretch>
        </p:blipFill>
        <p:spPr bwMode="auto">
          <a:xfrm>
            <a:off x="3038622" y="3722134"/>
            <a:ext cx="2277100" cy="1078626"/>
          </a:xfrm>
          <a:prstGeom prst="rect">
            <a:avLst/>
          </a:prstGeom>
          <a:noFill/>
          <a:ln w="9525">
            <a:noFill/>
            <a:miter lim="800000"/>
            <a:headEnd/>
            <a:tailEnd/>
          </a:ln>
        </p:spPr>
      </p:pic>
      <p:pic>
        <p:nvPicPr>
          <p:cNvPr id="36867" name="Picture 3">
            <a:hlinkClick r:id="rId2"/>
          </p:cNvPr>
          <p:cNvPicPr>
            <a:picLocks noChangeAspect="1" noChangeArrowheads="1"/>
          </p:cNvPicPr>
          <p:nvPr/>
        </p:nvPicPr>
        <p:blipFill>
          <a:blip r:embed="rId5"/>
          <a:srcRect/>
          <a:stretch>
            <a:fillRect/>
          </a:stretch>
        </p:blipFill>
        <p:spPr bwMode="auto">
          <a:xfrm>
            <a:off x="182392" y="5120640"/>
            <a:ext cx="2567896" cy="1452189"/>
          </a:xfrm>
          <a:prstGeom prst="rect">
            <a:avLst/>
          </a:prstGeom>
          <a:noFill/>
          <a:ln w="9525">
            <a:noFill/>
            <a:miter lim="800000"/>
            <a:headEnd/>
            <a:tailEnd/>
          </a:ln>
        </p:spPr>
      </p:pic>
      <p:pic>
        <p:nvPicPr>
          <p:cNvPr id="36868" name="Picture 4">
            <a:hlinkClick r:id="rId2"/>
          </p:cNvPr>
          <p:cNvPicPr>
            <a:picLocks noChangeAspect="1" noChangeArrowheads="1"/>
          </p:cNvPicPr>
          <p:nvPr/>
        </p:nvPicPr>
        <p:blipFill>
          <a:blip r:embed="rId6"/>
          <a:srcRect/>
          <a:stretch>
            <a:fillRect/>
          </a:stretch>
        </p:blipFill>
        <p:spPr bwMode="auto">
          <a:xfrm>
            <a:off x="3354783" y="5120640"/>
            <a:ext cx="2580484" cy="1452189"/>
          </a:xfrm>
          <a:prstGeom prst="rect">
            <a:avLst/>
          </a:prstGeom>
          <a:noFill/>
          <a:ln w="9525">
            <a:noFill/>
            <a:miter lim="800000"/>
            <a:headEnd/>
            <a:tailEnd/>
          </a:ln>
        </p:spPr>
      </p:pic>
      <p:pic>
        <p:nvPicPr>
          <p:cNvPr id="13" name="Picture 13" descr="C:\Users\User\Desktop\link.png"/>
          <p:cNvPicPr>
            <a:picLocks noChangeAspect="1" noChangeArrowheads="1"/>
          </p:cNvPicPr>
          <p:nvPr/>
        </p:nvPicPr>
        <p:blipFill>
          <a:blip r:embed="rId7"/>
          <a:srcRect/>
          <a:stretch>
            <a:fillRect/>
          </a:stretch>
        </p:blipFill>
        <p:spPr bwMode="auto">
          <a:xfrm>
            <a:off x="7664156" y="4899901"/>
            <a:ext cx="810212" cy="599122"/>
          </a:xfrm>
          <a:prstGeom prst="rect">
            <a:avLst/>
          </a:prstGeom>
          <a:noFill/>
        </p:spPr>
      </p:pic>
      <p:sp>
        <p:nvSpPr>
          <p:cNvPr id="15" name="TextBox 14"/>
          <p:cNvSpPr txBox="1"/>
          <p:nvPr/>
        </p:nvSpPr>
        <p:spPr>
          <a:xfrm>
            <a:off x="5486400" y="3722134"/>
            <a:ext cx="3218644" cy="1477328"/>
          </a:xfrm>
          <a:prstGeom prst="rect">
            <a:avLst/>
          </a:prstGeom>
          <a:noFill/>
        </p:spPr>
        <p:txBody>
          <a:bodyPr wrap="square" rtlCol="0">
            <a:spAutoFit/>
          </a:bodyPr>
          <a:lstStyle/>
          <a:p>
            <a:r>
              <a:rPr lang="en-US" dirty="0" smtClean="0">
                <a:hlinkClick r:id="rId8"/>
              </a:rPr>
              <a:t>www.cache.org.uk/for-learners/careers-help</a:t>
            </a:r>
            <a:endParaRPr lang="en-US" dirty="0" smtClean="0"/>
          </a:p>
          <a:p>
            <a:endParaRPr lang="en-US" dirty="0" smtClean="0"/>
          </a:p>
          <a:p>
            <a:endParaRPr lang="en-US" dirty="0" smtClean="0"/>
          </a:p>
          <a:p>
            <a:endParaRPr lang="en-US" dirty="0"/>
          </a:p>
        </p:txBody>
      </p:sp>
      <p:sp>
        <p:nvSpPr>
          <p:cNvPr id="36870" name="AutoShape 6" descr="How to Fix Frozen YouTube Video - Tech Advisor"/>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01994"/>
            <a:ext cx="9144000" cy="145600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solidFill>
                  <a:srgbClr val="C00000"/>
                </a:solidFill>
              </a:rPr>
              <a:t>Students progression stories</a:t>
            </a:r>
            <a:endParaRPr lang="en-US" dirty="0">
              <a:solidFill>
                <a:srgbClr val="C00000"/>
              </a:solidFill>
            </a:endParaRPr>
          </a:p>
        </p:txBody>
      </p:sp>
      <p:pic>
        <p:nvPicPr>
          <p:cNvPr id="5" name="Content Placeholder 4"/>
          <p:cNvPicPr>
            <a:picLocks noGrp="1"/>
          </p:cNvPicPr>
          <p:nvPr>
            <p:ph sz="half" idx="1"/>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53218" y="956604"/>
            <a:ext cx="4214678" cy="5711482"/>
          </a:xfrm>
          <a:prstGeom prst="rect">
            <a:avLst/>
          </a:prstGeom>
        </p:spPr>
      </p:pic>
      <p:pic>
        <p:nvPicPr>
          <p:cNvPr id="6" name="Content Placeholder 5"/>
          <p:cNvPicPr>
            <a:picLocks noGrp="1"/>
          </p:cNvPicPr>
          <p:nvPr>
            <p:ph sz="half" idx="2"/>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741796" y="787791"/>
            <a:ext cx="3945004" cy="566544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dirty="0" smtClean="0">
                <a:solidFill>
                  <a:schemeClr val="accent2"/>
                </a:solidFill>
                <a:latin typeface="Comic Sans MS" pitchFamily="66" charset="0"/>
              </a:rPr>
              <a:t>What is your progression story so far?</a:t>
            </a:r>
            <a:endParaRPr lang="en-US" sz="3200" b="1" dirty="0">
              <a:solidFill>
                <a:schemeClr val="accent2"/>
              </a:solidFill>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hirteen inspirational Dr. Seuss quotes… | Reading quotes, Seuss ...">
            <a:hlinkClick r:id="rId2"/>
          </p:cNvPr>
          <p:cNvPicPr>
            <a:picLocks noChangeAspect="1" noChangeArrowheads="1"/>
          </p:cNvPicPr>
          <p:nvPr/>
        </p:nvPicPr>
        <p:blipFill>
          <a:blip r:embed="rId3"/>
          <a:srcRect/>
          <a:stretch>
            <a:fillRect/>
          </a:stretch>
        </p:blipFill>
        <p:spPr bwMode="auto">
          <a:xfrm>
            <a:off x="0" y="0"/>
            <a:ext cx="5323215" cy="6654019"/>
          </a:xfrm>
          <a:prstGeom prst="rect">
            <a:avLst/>
          </a:prstGeom>
          <a:noFill/>
        </p:spPr>
      </p:pic>
      <p:sp>
        <p:nvSpPr>
          <p:cNvPr id="3" name="Content Placeholder 2"/>
          <p:cNvSpPr>
            <a:spLocks noGrp="1"/>
          </p:cNvSpPr>
          <p:nvPr>
            <p:ph idx="1"/>
          </p:nvPr>
        </p:nvSpPr>
        <p:spPr>
          <a:xfrm>
            <a:off x="4698609" y="545123"/>
            <a:ext cx="4135901" cy="3450101"/>
          </a:xfrm>
        </p:spPr>
        <p:txBody>
          <a:bodyPr>
            <a:noAutofit/>
          </a:bodyPr>
          <a:lstStyle/>
          <a:p>
            <a:pPr>
              <a:buNone/>
            </a:pPr>
            <a:r>
              <a:rPr lang="en-US" sz="2000" dirty="0" smtClean="0">
                <a:solidFill>
                  <a:srgbClr val="00B050"/>
                </a:solidFill>
                <a:latin typeface="Comic Sans MS" pitchFamily="66" charset="0"/>
              </a:rPr>
              <a:t>	Have a great summer, hopefully you will all get time with your family and friends. The childcare team Chris, Sturcha, Teresa, Sue and Karen look forward to welcoming you to SCG college very soon.</a:t>
            </a:r>
          </a:p>
          <a:p>
            <a:pPr>
              <a:buNone/>
            </a:pPr>
            <a:endParaRPr lang="en-US" sz="2000" dirty="0" smtClean="0">
              <a:solidFill>
                <a:srgbClr val="00B050"/>
              </a:solidFill>
              <a:latin typeface="Comic Sans MS" pitchFamily="66" charset="0"/>
            </a:endParaRPr>
          </a:p>
          <a:p>
            <a:pPr>
              <a:buNone/>
            </a:pPr>
            <a:r>
              <a:rPr lang="en-US" sz="2000" dirty="0" smtClean="0">
                <a:solidFill>
                  <a:srgbClr val="C00000"/>
                </a:solidFill>
                <a:latin typeface="Comic Sans MS" pitchFamily="66" charset="0"/>
              </a:rPr>
              <a:t>	Bring this complete activity booklet with you when you start college as we will be using it in induction week.</a:t>
            </a:r>
          </a:p>
          <a:p>
            <a:pPr>
              <a:buNone/>
            </a:pPr>
            <a:endParaRPr lang="en-US" sz="2000" dirty="0" smtClean="0">
              <a:solidFill>
                <a:srgbClr val="C00000"/>
              </a:solidFill>
              <a:latin typeface="Comic Sans MS" pitchFamily="66" charset="0"/>
            </a:endParaRPr>
          </a:p>
          <a:p>
            <a:pPr>
              <a:buNone/>
            </a:pPr>
            <a:r>
              <a:rPr lang="en-US" sz="2000" b="1" dirty="0" smtClean="0">
                <a:solidFill>
                  <a:schemeClr val="accent1"/>
                </a:solidFill>
                <a:latin typeface="Comic Sans MS" pitchFamily="66" charset="0"/>
              </a:rPr>
              <a:t>Thank you </a:t>
            </a:r>
            <a:endParaRPr lang="en-US" sz="2000" b="1" dirty="0">
              <a:solidFill>
                <a:schemeClr val="accent1"/>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1266092" y="0"/>
            <a:ext cx="6443003" cy="1026942"/>
          </a:xfrm>
          <a:prstGeom prst="leftRightArrow">
            <a:avLst/>
          </a:prstGeom>
          <a:solidFill>
            <a:schemeClr val="tx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nvPr>
        </p:nvGraphicFramePr>
        <p:xfrm>
          <a:off x="225083" y="815927"/>
          <a:ext cx="8721969" cy="5303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05243" y="348121"/>
            <a:ext cx="5753686" cy="369332"/>
          </a:xfrm>
          <a:prstGeom prst="rect">
            <a:avLst/>
          </a:prstGeom>
          <a:noFill/>
        </p:spPr>
        <p:txBody>
          <a:bodyPr wrap="square" rtlCol="0">
            <a:spAutoFit/>
          </a:bodyPr>
          <a:lstStyle/>
          <a:p>
            <a:pPr algn="ctr"/>
            <a:r>
              <a:rPr lang="en-US" b="1" dirty="0" smtClean="0">
                <a:latin typeface="Comic Sans MS" pitchFamily="66" charset="0"/>
              </a:rPr>
              <a:t>Meet the Childcare Team</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3"/>
            <a:ext cx="8229600" cy="1143000"/>
          </a:xfrm>
        </p:spPr>
        <p:txBody>
          <a:bodyPr/>
          <a:lstStyle/>
          <a:p>
            <a:r>
              <a:rPr lang="en-US" dirty="0" smtClean="0">
                <a:solidFill>
                  <a:schemeClr val="tx2"/>
                </a:solidFill>
              </a:rPr>
              <a:t>What this years students said…</a:t>
            </a:r>
            <a:endParaRPr lang="en-US" dirty="0">
              <a:solidFill>
                <a:schemeClr val="tx2"/>
              </a:solidFill>
            </a:endParaRPr>
          </a:p>
        </p:txBody>
      </p:sp>
      <p:sp>
        <p:nvSpPr>
          <p:cNvPr id="4" name="Rounded Rectangular Callout 3"/>
          <p:cNvSpPr/>
          <p:nvPr/>
        </p:nvSpPr>
        <p:spPr>
          <a:xfrm>
            <a:off x="281354" y="970673"/>
            <a:ext cx="2947182" cy="2482170"/>
          </a:xfrm>
          <a:prstGeom prst="wedgeRoundRectCallout">
            <a:avLst/>
          </a:prstGeom>
          <a:gradFill>
            <a:gsLst>
              <a:gs pos="0">
                <a:srgbClr val="F6F977"/>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Callout 5"/>
          <p:cNvSpPr/>
          <p:nvPr/>
        </p:nvSpPr>
        <p:spPr>
          <a:xfrm>
            <a:off x="3516923" y="1150193"/>
            <a:ext cx="2757270" cy="2616273"/>
          </a:xfrm>
          <a:prstGeom prst="wedgeEllipseCallout">
            <a:avLst/>
          </a:prstGeom>
          <a:gradFill>
            <a:gsLst>
              <a:gs pos="0">
                <a:schemeClr val="accent3">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6464105" y="970672"/>
            <a:ext cx="2419643" cy="2792326"/>
          </a:xfrm>
          <a:prstGeom prst="wedgeRoundRectCallout">
            <a:avLst>
              <a:gd name="adj1" fmla="val -20833"/>
              <a:gd name="adj2" fmla="val 55951"/>
              <a:gd name="adj3" fmla="val 16667"/>
            </a:avLst>
          </a:prstGeom>
          <a:gradFill>
            <a:gsLst>
              <a:gs pos="0">
                <a:srgbClr val="FB4FF3"/>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Callout 7"/>
          <p:cNvSpPr/>
          <p:nvPr/>
        </p:nvSpPr>
        <p:spPr>
          <a:xfrm>
            <a:off x="281354" y="3842486"/>
            <a:ext cx="3235569" cy="2067950"/>
          </a:xfrm>
          <a:prstGeom prst="wedgeEllipseCallout">
            <a:avLst/>
          </a:prstGeom>
          <a:gradFill>
            <a:gsLst>
              <a:gs pos="0">
                <a:schemeClr val="accent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Callout 8"/>
          <p:cNvSpPr/>
          <p:nvPr/>
        </p:nvSpPr>
        <p:spPr>
          <a:xfrm>
            <a:off x="5908431" y="4089030"/>
            <a:ext cx="2975317" cy="1519155"/>
          </a:xfrm>
          <a:prstGeom prst="wedgeEllipseCallout">
            <a:avLst/>
          </a:prstGeom>
          <a:gradFill>
            <a:gsLst>
              <a:gs pos="0">
                <a:schemeClr val="accent4">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ular Callout 9"/>
          <p:cNvSpPr/>
          <p:nvPr/>
        </p:nvSpPr>
        <p:spPr>
          <a:xfrm>
            <a:off x="3784210" y="4248443"/>
            <a:ext cx="1842868" cy="2025748"/>
          </a:xfrm>
          <a:prstGeom prst="wedgeRoundRectCallout">
            <a:avLst/>
          </a:prstGeom>
          <a:gradFill>
            <a:gsLst>
              <a:gs pos="0">
                <a:schemeClr val="accent6">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784210" y="1616954"/>
            <a:ext cx="2321168" cy="1938992"/>
          </a:xfrm>
          <a:prstGeom prst="rect">
            <a:avLst/>
          </a:prstGeom>
          <a:noFill/>
        </p:spPr>
        <p:txBody>
          <a:bodyPr wrap="square" rtlCol="0">
            <a:spAutoFit/>
          </a:bodyPr>
          <a:lstStyle/>
          <a:p>
            <a:r>
              <a:rPr lang="en-US" sz="1200" dirty="0" smtClean="0">
                <a:latin typeface="Comic Sans MS" pitchFamily="66" charset="0"/>
              </a:rPr>
              <a:t>I have enjoyed how this course pushed me to become a better person. I've learnt so much and I believed I could never do it but I did. Stay calm and ask for support when you need it and you get it, your going to do great study hard and be organised.      	</a:t>
            </a:r>
            <a:r>
              <a:rPr lang="en-US" sz="1200" b="1" dirty="0" smtClean="0">
                <a:latin typeface="Comic Sans MS" pitchFamily="66" charset="0"/>
              </a:rPr>
              <a:t>Caitlin</a:t>
            </a:r>
          </a:p>
        </p:txBody>
      </p:sp>
      <p:sp>
        <p:nvSpPr>
          <p:cNvPr id="13" name="TextBox 12"/>
          <p:cNvSpPr txBox="1"/>
          <p:nvPr/>
        </p:nvSpPr>
        <p:spPr>
          <a:xfrm>
            <a:off x="3784210" y="4501662"/>
            <a:ext cx="1842868" cy="1384995"/>
          </a:xfrm>
          <a:prstGeom prst="rect">
            <a:avLst/>
          </a:prstGeom>
          <a:noFill/>
        </p:spPr>
        <p:txBody>
          <a:bodyPr wrap="square" rtlCol="0">
            <a:spAutoFit/>
          </a:bodyPr>
          <a:lstStyle/>
          <a:p>
            <a:r>
              <a:rPr lang="en-US" sz="1200" dirty="0" smtClean="0">
                <a:latin typeface="Comic Sans MS" pitchFamily="66" charset="0"/>
              </a:rPr>
              <a:t>Placement is very enjoyable and not as terrifying as you may think, finish your work as early as you can and don't be worried to ask for help. </a:t>
            </a:r>
            <a:r>
              <a:rPr lang="en-US" sz="1200" b="1" dirty="0" smtClean="0">
                <a:latin typeface="Comic Sans MS" pitchFamily="66" charset="0"/>
              </a:rPr>
              <a:t>Daniel</a:t>
            </a:r>
          </a:p>
        </p:txBody>
      </p:sp>
      <p:sp>
        <p:nvSpPr>
          <p:cNvPr id="14" name="TextBox 13"/>
          <p:cNvSpPr txBox="1"/>
          <p:nvPr/>
        </p:nvSpPr>
        <p:spPr>
          <a:xfrm>
            <a:off x="6696222" y="1417638"/>
            <a:ext cx="2187526" cy="369332"/>
          </a:xfrm>
          <a:prstGeom prst="rect">
            <a:avLst/>
          </a:prstGeom>
          <a:noFill/>
        </p:spPr>
        <p:txBody>
          <a:bodyPr wrap="square" rtlCol="0">
            <a:spAutoFit/>
          </a:bodyPr>
          <a:lstStyle/>
          <a:p>
            <a:endParaRPr lang="en-US" dirty="0"/>
          </a:p>
        </p:txBody>
      </p:sp>
      <p:sp>
        <p:nvSpPr>
          <p:cNvPr id="15" name="TextBox 14"/>
          <p:cNvSpPr txBox="1"/>
          <p:nvPr/>
        </p:nvSpPr>
        <p:spPr>
          <a:xfrm>
            <a:off x="3516924" y="1786970"/>
            <a:ext cx="2757268" cy="276999"/>
          </a:xfrm>
          <a:prstGeom prst="rect">
            <a:avLst/>
          </a:prstGeom>
          <a:noFill/>
        </p:spPr>
        <p:txBody>
          <a:bodyPr wrap="square" rtlCol="0">
            <a:spAutoFit/>
          </a:bodyPr>
          <a:lstStyle/>
          <a:p>
            <a:r>
              <a:rPr lang="en-US" sz="1200" dirty="0" smtClean="0">
                <a:latin typeface="Comic Sans MS" pitchFamily="66" charset="0"/>
              </a:rPr>
              <a:t> </a:t>
            </a:r>
            <a:endParaRPr lang="en-US" sz="1200" b="1" dirty="0" smtClean="0">
              <a:latin typeface="Comic Sans MS" pitchFamily="66" charset="0"/>
            </a:endParaRPr>
          </a:p>
        </p:txBody>
      </p:sp>
      <p:sp>
        <p:nvSpPr>
          <p:cNvPr id="17" name="TextBox 16"/>
          <p:cNvSpPr txBox="1"/>
          <p:nvPr/>
        </p:nvSpPr>
        <p:spPr>
          <a:xfrm>
            <a:off x="457200" y="4089030"/>
            <a:ext cx="2771336" cy="1846659"/>
          </a:xfrm>
          <a:prstGeom prst="rect">
            <a:avLst/>
          </a:prstGeom>
          <a:noFill/>
        </p:spPr>
        <p:txBody>
          <a:bodyPr wrap="square" rtlCol="0">
            <a:spAutoFit/>
          </a:bodyPr>
          <a:lstStyle/>
          <a:p>
            <a:r>
              <a:rPr lang="en-US" sz="1200" dirty="0" smtClean="0">
                <a:latin typeface="Comic Sans MS" pitchFamily="66" charset="0"/>
              </a:rPr>
              <a:t>       I liked going to placement as I got to put the skills that I had learnt into practice. I would recommend that they you get the textbook as it was so much help when it came to the coursework. I am progressing onto level 3 in 	September. </a:t>
            </a:r>
            <a:r>
              <a:rPr lang="en-US" sz="1200" b="1" dirty="0" err="1" smtClean="0">
                <a:latin typeface="Comic Sans MS" pitchFamily="66" charset="0"/>
              </a:rPr>
              <a:t>Tiegan</a:t>
            </a:r>
            <a:endParaRPr lang="en-US" sz="1200" b="1" dirty="0" smtClean="0">
              <a:latin typeface="Comic Sans MS" pitchFamily="66" charset="0"/>
            </a:endParaRPr>
          </a:p>
          <a:p>
            <a:endParaRPr lang="en-US" dirty="0" smtClean="0"/>
          </a:p>
        </p:txBody>
      </p:sp>
      <p:sp>
        <p:nvSpPr>
          <p:cNvPr id="18" name="TextBox 17"/>
          <p:cNvSpPr txBox="1"/>
          <p:nvPr/>
        </p:nvSpPr>
        <p:spPr>
          <a:xfrm>
            <a:off x="6274192" y="4407856"/>
            <a:ext cx="2609556" cy="1200329"/>
          </a:xfrm>
          <a:prstGeom prst="rect">
            <a:avLst/>
          </a:prstGeom>
          <a:noFill/>
        </p:spPr>
        <p:txBody>
          <a:bodyPr wrap="square" rtlCol="0">
            <a:spAutoFit/>
          </a:bodyPr>
          <a:lstStyle/>
          <a:p>
            <a:r>
              <a:rPr lang="en-US" sz="1200" dirty="0" smtClean="0">
                <a:latin typeface="Comic Sans MS" pitchFamily="66" charset="0"/>
              </a:rPr>
              <a:t>The making of story sacks and making activities for placement was good. Lots of support in college which has really helped me develop. </a:t>
            </a:r>
            <a:r>
              <a:rPr lang="en-US" sz="1200" b="1" dirty="0" err="1" smtClean="0">
                <a:latin typeface="Comic Sans MS" pitchFamily="66" charset="0"/>
              </a:rPr>
              <a:t>Kaci</a:t>
            </a:r>
            <a:endParaRPr lang="en-US" sz="1200" b="1" dirty="0" smtClean="0">
              <a:latin typeface="Comic Sans MS" pitchFamily="66" charset="0"/>
            </a:endParaRPr>
          </a:p>
          <a:p>
            <a:endParaRPr lang="en-US" sz="1200" dirty="0">
              <a:latin typeface="Comic Sans MS" pitchFamily="66" charset="0"/>
            </a:endParaRPr>
          </a:p>
        </p:txBody>
      </p:sp>
      <p:sp>
        <p:nvSpPr>
          <p:cNvPr id="20" name="TextBox 19"/>
          <p:cNvSpPr txBox="1"/>
          <p:nvPr/>
        </p:nvSpPr>
        <p:spPr>
          <a:xfrm>
            <a:off x="6696222" y="1085342"/>
            <a:ext cx="2187526" cy="2677656"/>
          </a:xfrm>
          <a:prstGeom prst="rect">
            <a:avLst/>
          </a:prstGeom>
          <a:noFill/>
        </p:spPr>
        <p:txBody>
          <a:bodyPr wrap="square" rtlCol="0">
            <a:spAutoFit/>
          </a:bodyPr>
          <a:lstStyle/>
          <a:p>
            <a:r>
              <a:rPr lang="en-US" sz="1200" dirty="0" smtClean="0">
                <a:latin typeface="Comic Sans MS" pitchFamily="66" charset="0"/>
              </a:rPr>
              <a:t>I enjoyed all of this course it has taught me so much and I have gained a wider knowledge and experience of what it is like to be a Teaching Assistant. My favourite thing was having the opportunity to go into a placement 2 days a week and gain more experience. My advice would be to enjoy it, but to also make sure you meet the assignment hand in dates. </a:t>
            </a:r>
            <a:r>
              <a:rPr lang="en-US" sz="1200" b="1" dirty="0" smtClean="0">
                <a:latin typeface="Comic Sans MS" pitchFamily="66" charset="0"/>
              </a:rPr>
              <a:t>Katie</a:t>
            </a:r>
          </a:p>
        </p:txBody>
      </p:sp>
      <p:sp>
        <p:nvSpPr>
          <p:cNvPr id="21" name="TextBox 20"/>
          <p:cNvSpPr txBox="1"/>
          <p:nvPr/>
        </p:nvSpPr>
        <p:spPr>
          <a:xfrm>
            <a:off x="457200" y="1085342"/>
            <a:ext cx="2771336" cy="2123658"/>
          </a:xfrm>
          <a:prstGeom prst="rect">
            <a:avLst/>
          </a:prstGeom>
          <a:noFill/>
        </p:spPr>
        <p:txBody>
          <a:bodyPr wrap="square" rtlCol="0">
            <a:spAutoFit/>
          </a:bodyPr>
          <a:lstStyle/>
          <a:p>
            <a:r>
              <a:rPr lang="en-US" sz="1200" dirty="0" smtClean="0">
                <a:latin typeface="Comic Sans MS" pitchFamily="66" charset="0"/>
              </a:rPr>
              <a:t>What I enjoyed about the course was going to placement as I feel like I really got to experience what it’s like working in a school and plus the staff at my placement were also really helpful when it came to any placement work. My advice to new students would be to make sure to keep on top of your coursework and try to stick to deadlines as best they can. </a:t>
            </a:r>
            <a:r>
              <a:rPr lang="en-US" sz="1200" b="1" dirty="0" err="1" smtClean="0">
                <a:latin typeface="Comic Sans MS" pitchFamily="66" charset="0"/>
              </a:rPr>
              <a:t>Esme</a:t>
            </a:r>
            <a:endParaRPr lang="en-US" sz="12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Would you rather?</a:t>
            </a:r>
            <a:r>
              <a:rPr lang="en-US" sz="3600" dirty="0" smtClean="0"/>
              <a:t/>
            </a:r>
            <a:br>
              <a:rPr lang="en-US" sz="3600" dirty="0" smtClean="0"/>
            </a:br>
            <a:r>
              <a:rPr lang="en-US" sz="3600" dirty="0" smtClean="0">
                <a:solidFill>
                  <a:schemeClr val="tx2"/>
                </a:solidFill>
              </a:rPr>
              <a:t>Type A or B in the box for your answer</a:t>
            </a:r>
            <a:endParaRPr lang="en-US" sz="3600" dirty="0">
              <a:solidFill>
                <a:schemeClr val="tx2"/>
              </a:solidFill>
            </a:endParaRPr>
          </a:p>
        </p:txBody>
      </p:sp>
      <p:sp>
        <p:nvSpPr>
          <p:cNvPr id="3" name="Content Placeholder 2"/>
          <p:cNvSpPr>
            <a:spLocks noGrp="1"/>
          </p:cNvSpPr>
          <p:nvPr>
            <p:ph idx="1"/>
          </p:nvPr>
        </p:nvSpPr>
        <p:spPr>
          <a:xfrm>
            <a:off x="457200" y="1600200"/>
            <a:ext cx="4818185" cy="4525963"/>
          </a:xfrm>
        </p:spPr>
        <p:txBody>
          <a:bodyPr>
            <a:normAutofit lnSpcReduction="10000"/>
          </a:bodyPr>
          <a:lstStyle/>
          <a:p>
            <a:pPr>
              <a:buNone/>
            </a:pPr>
            <a:r>
              <a:rPr lang="en-US" sz="1400" b="1" dirty="0" smtClean="0">
                <a:latin typeface="Comic Sans MS" pitchFamily="66" charset="0"/>
              </a:rPr>
              <a:t>Would you rather</a:t>
            </a:r>
          </a:p>
          <a:p>
            <a:pPr>
              <a:buNone/>
            </a:pPr>
            <a:r>
              <a:rPr lang="en-US" sz="1400" dirty="0" smtClean="0">
                <a:latin typeface="Comic Sans MS" pitchFamily="66" charset="0"/>
              </a:rPr>
              <a:t>A) care for a 9 months old baby </a:t>
            </a:r>
          </a:p>
          <a:p>
            <a:pPr>
              <a:buNone/>
            </a:pPr>
            <a:r>
              <a:rPr lang="en-US" sz="1400" dirty="0" smtClean="0">
                <a:latin typeface="Comic Sans MS" pitchFamily="66" charset="0"/>
              </a:rPr>
              <a:t>B) care for a five year old child?</a:t>
            </a:r>
          </a:p>
          <a:p>
            <a:pPr>
              <a:buNone/>
            </a:pPr>
            <a:endParaRPr lang="en-US" sz="1400" dirty="0" smtClean="0">
              <a:latin typeface="Comic Sans MS" pitchFamily="66" charset="0"/>
            </a:endParaRPr>
          </a:p>
          <a:p>
            <a:pPr>
              <a:buNone/>
            </a:pPr>
            <a:r>
              <a:rPr lang="en-US" sz="1400" b="1" dirty="0" smtClean="0">
                <a:latin typeface="Comic Sans MS" pitchFamily="66" charset="0"/>
              </a:rPr>
              <a:t>Would you rather </a:t>
            </a:r>
          </a:p>
          <a:p>
            <a:pPr>
              <a:buNone/>
            </a:pPr>
            <a:r>
              <a:rPr lang="en-US" sz="1400" dirty="0" smtClean="0">
                <a:latin typeface="Comic Sans MS" pitchFamily="66" charset="0"/>
              </a:rPr>
              <a:t>A) work in a nursery </a:t>
            </a:r>
          </a:p>
          <a:p>
            <a:pPr>
              <a:buNone/>
            </a:pPr>
            <a:r>
              <a:rPr lang="en-US" sz="1400" dirty="0" smtClean="0">
                <a:latin typeface="Comic Sans MS" pitchFamily="66" charset="0"/>
              </a:rPr>
              <a:t>B) work in a school</a:t>
            </a:r>
          </a:p>
          <a:p>
            <a:pPr>
              <a:buNone/>
            </a:pPr>
            <a:endParaRPr lang="en-US" sz="1400" dirty="0" smtClean="0">
              <a:latin typeface="Comic Sans MS" pitchFamily="66" charset="0"/>
            </a:endParaRPr>
          </a:p>
          <a:p>
            <a:pPr>
              <a:buNone/>
            </a:pPr>
            <a:r>
              <a:rPr lang="en-US" sz="1400" b="1" dirty="0" smtClean="0">
                <a:latin typeface="Comic Sans MS" pitchFamily="66" charset="0"/>
              </a:rPr>
              <a:t>Would you rather </a:t>
            </a:r>
          </a:p>
          <a:p>
            <a:pPr marL="514350" indent="-514350">
              <a:buNone/>
            </a:pPr>
            <a:r>
              <a:rPr lang="en-US" sz="1400" dirty="0" smtClean="0">
                <a:latin typeface="Comic Sans MS" pitchFamily="66" charset="0"/>
              </a:rPr>
              <a:t>A) change a nappy</a:t>
            </a:r>
          </a:p>
          <a:p>
            <a:pPr marL="514350" indent="-514350">
              <a:buNone/>
            </a:pPr>
            <a:r>
              <a:rPr lang="en-US" sz="1400" dirty="0" smtClean="0">
                <a:latin typeface="Comic Sans MS" pitchFamily="66" charset="0"/>
              </a:rPr>
              <a:t>B) clean up baby vomit</a:t>
            </a:r>
          </a:p>
          <a:p>
            <a:pPr marL="514350" indent="-514350">
              <a:buAutoNum type="alphaUcParenR"/>
            </a:pPr>
            <a:endParaRPr lang="en-US" sz="1400" dirty="0" smtClean="0">
              <a:latin typeface="Comic Sans MS" pitchFamily="66" charset="0"/>
            </a:endParaRPr>
          </a:p>
          <a:p>
            <a:pPr marL="514350" indent="-514350">
              <a:buNone/>
            </a:pPr>
            <a:r>
              <a:rPr lang="en-US" sz="1400" b="1" dirty="0" smtClean="0">
                <a:latin typeface="Comic Sans MS" pitchFamily="66" charset="0"/>
              </a:rPr>
              <a:t>Would you rather</a:t>
            </a:r>
          </a:p>
          <a:p>
            <a:pPr marL="514350" indent="-514350">
              <a:buNone/>
            </a:pPr>
            <a:r>
              <a:rPr lang="en-US" sz="1400" dirty="0" smtClean="0">
                <a:latin typeface="Comic Sans MS" pitchFamily="66" charset="0"/>
              </a:rPr>
              <a:t>A) clean out paint pots</a:t>
            </a:r>
          </a:p>
          <a:p>
            <a:pPr marL="514350" indent="-514350">
              <a:buNone/>
            </a:pPr>
            <a:r>
              <a:rPr lang="en-US" sz="1400" dirty="0" smtClean="0">
                <a:latin typeface="Comic Sans MS" pitchFamily="66" charset="0"/>
              </a:rPr>
              <a:t>B) clean the nursery kitchen</a:t>
            </a:r>
          </a:p>
          <a:p>
            <a:pPr marL="514350" indent="-514350">
              <a:buAutoNum type="alphaUcParenR"/>
            </a:pPr>
            <a:endParaRPr lang="en-US" sz="1400" dirty="0" smtClean="0">
              <a:latin typeface="Comic Sans MS" pitchFamily="66" charset="0"/>
            </a:endParaRPr>
          </a:p>
          <a:p>
            <a:pPr marL="514350" indent="-514350">
              <a:buNone/>
            </a:pPr>
            <a:r>
              <a:rPr lang="en-US" sz="1400" b="1" dirty="0" smtClean="0">
                <a:latin typeface="Comic Sans MS" pitchFamily="66" charset="0"/>
              </a:rPr>
              <a:t>Would you rather</a:t>
            </a:r>
          </a:p>
          <a:p>
            <a:pPr marL="514350" indent="-514350">
              <a:buNone/>
            </a:pPr>
            <a:r>
              <a:rPr lang="en-US" sz="1400" dirty="0" smtClean="0">
                <a:latin typeface="Comic Sans MS" pitchFamily="66" charset="0"/>
              </a:rPr>
              <a:t>A) play in the sand with children</a:t>
            </a:r>
          </a:p>
          <a:p>
            <a:pPr marL="514350" indent="-514350">
              <a:buNone/>
            </a:pPr>
            <a:r>
              <a:rPr lang="en-US" sz="1400" dirty="0" smtClean="0">
                <a:latin typeface="Comic Sans MS" pitchFamily="66" charset="0"/>
              </a:rPr>
              <a:t>B) make mud pies</a:t>
            </a:r>
            <a:endParaRPr lang="en-US" sz="1400" dirty="0">
              <a:latin typeface="Comic Sans MS" pitchFamily="66" charset="0"/>
            </a:endParaRPr>
          </a:p>
        </p:txBody>
      </p:sp>
      <p:sp>
        <p:nvSpPr>
          <p:cNvPr id="10" name="TextBox 9"/>
          <p:cNvSpPr txBox="1"/>
          <p:nvPr/>
        </p:nvSpPr>
        <p:spPr>
          <a:xfrm>
            <a:off x="4839286" y="1750022"/>
            <a:ext cx="3580228" cy="4401205"/>
          </a:xfrm>
          <a:prstGeom prst="rect">
            <a:avLst/>
          </a:prstGeom>
          <a:noFill/>
        </p:spPr>
        <p:txBody>
          <a:bodyPr wrap="square" rtlCol="0">
            <a:spAutoFit/>
          </a:bodyPr>
          <a:lstStyle/>
          <a:p>
            <a:r>
              <a:rPr lang="en-US" sz="1400" b="1" dirty="0" smtClean="0">
                <a:latin typeface="Comic Sans MS" pitchFamily="66" charset="0"/>
              </a:rPr>
              <a:t>Would you rather </a:t>
            </a:r>
          </a:p>
          <a:p>
            <a:r>
              <a:rPr lang="en-US" sz="1400" dirty="0" smtClean="0">
                <a:latin typeface="Comic Sans MS" pitchFamily="66" charset="0"/>
              </a:rPr>
              <a:t>A)  write an essay</a:t>
            </a:r>
          </a:p>
          <a:p>
            <a:pPr marL="342900" indent="-342900"/>
            <a:r>
              <a:rPr lang="en-US" sz="1400" dirty="0" smtClean="0">
                <a:latin typeface="Comic Sans MS" pitchFamily="66" charset="0"/>
              </a:rPr>
              <a:t>B)  create a interactive poster</a:t>
            </a:r>
          </a:p>
          <a:p>
            <a:pPr marL="342900" indent="-342900"/>
            <a:endParaRPr lang="en-US" sz="1400" dirty="0" smtClean="0">
              <a:latin typeface="Comic Sans MS" pitchFamily="66" charset="0"/>
            </a:endParaRPr>
          </a:p>
          <a:p>
            <a:pPr marL="342900" indent="-342900"/>
            <a:r>
              <a:rPr lang="en-US" sz="1400" b="1" dirty="0" smtClean="0">
                <a:latin typeface="Comic Sans MS" pitchFamily="66" charset="0"/>
              </a:rPr>
              <a:t>Would you rather</a:t>
            </a:r>
          </a:p>
          <a:p>
            <a:pPr marL="342900" indent="-342900">
              <a:buAutoNum type="alphaUcParenR"/>
            </a:pPr>
            <a:r>
              <a:rPr lang="en-US" sz="1400" dirty="0" smtClean="0">
                <a:latin typeface="Comic Sans MS" pitchFamily="66" charset="0"/>
              </a:rPr>
              <a:t>work on your own</a:t>
            </a:r>
          </a:p>
          <a:p>
            <a:pPr marL="342900" indent="-342900">
              <a:buAutoNum type="alphaUcParenR"/>
            </a:pPr>
            <a:r>
              <a:rPr lang="en-US" sz="1400" dirty="0" smtClean="0">
                <a:latin typeface="Comic Sans MS" pitchFamily="66" charset="0"/>
              </a:rPr>
              <a:t>work in a small group</a:t>
            </a:r>
          </a:p>
          <a:p>
            <a:pPr marL="342900" indent="-342900">
              <a:buAutoNum type="alphaUcParenR"/>
            </a:pPr>
            <a:endParaRPr lang="en-US" sz="1400" b="1" dirty="0" smtClean="0">
              <a:latin typeface="Comic Sans MS" pitchFamily="66" charset="0"/>
            </a:endParaRPr>
          </a:p>
          <a:p>
            <a:pPr marL="342900" indent="-342900"/>
            <a:r>
              <a:rPr lang="en-US" sz="1400" b="1" dirty="0" smtClean="0">
                <a:latin typeface="Comic Sans MS" pitchFamily="66" charset="0"/>
              </a:rPr>
              <a:t>Would you rather </a:t>
            </a:r>
          </a:p>
          <a:p>
            <a:pPr marL="342900" indent="-342900">
              <a:buAutoNum type="alphaUcParenR"/>
            </a:pPr>
            <a:r>
              <a:rPr lang="en-US" sz="1400" dirty="0" smtClean="0">
                <a:latin typeface="Comic Sans MS" pitchFamily="66" charset="0"/>
              </a:rPr>
              <a:t>use the course book  </a:t>
            </a:r>
          </a:p>
          <a:p>
            <a:pPr marL="342900" indent="-342900">
              <a:buAutoNum type="alphaUcParenR"/>
            </a:pPr>
            <a:r>
              <a:rPr lang="en-US" sz="1400" dirty="0" smtClean="0">
                <a:latin typeface="Comic Sans MS" pitchFamily="66" charset="0"/>
              </a:rPr>
              <a:t>use the internet</a:t>
            </a:r>
          </a:p>
          <a:p>
            <a:pPr marL="342900" indent="-342900">
              <a:buAutoNum type="alphaUcParenR"/>
            </a:pPr>
            <a:endParaRPr lang="en-US" sz="1400" dirty="0" smtClean="0">
              <a:latin typeface="Comic Sans MS" pitchFamily="66" charset="0"/>
            </a:endParaRPr>
          </a:p>
          <a:p>
            <a:pPr marL="342900" indent="-342900"/>
            <a:r>
              <a:rPr lang="en-US" sz="1400" b="1" dirty="0" smtClean="0">
                <a:latin typeface="Comic Sans MS" pitchFamily="66" charset="0"/>
              </a:rPr>
              <a:t>Would you rather</a:t>
            </a:r>
          </a:p>
          <a:p>
            <a:pPr marL="342900" indent="-342900"/>
            <a:r>
              <a:rPr lang="en-US" sz="1400" dirty="0" smtClean="0">
                <a:latin typeface="Comic Sans MS" pitchFamily="66" charset="0"/>
              </a:rPr>
              <a:t>A)  support playground duty</a:t>
            </a:r>
          </a:p>
          <a:p>
            <a:pPr marL="342900" indent="-342900">
              <a:buAutoNum type="alphaUcParenR" startAt="2"/>
            </a:pPr>
            <a:r>
              <a:rPr lang="en-US" sz="1400" dirty="0" smtClean="0">
                <a:latin typeface="Comic Sans MS" pitchFamily="66" charset="0"/>
              </a:rPr>
              <a:t>support snack duty</a:t>
            </a:r>
          </a:p>
          <a:p>
            <a:pPr marL="342900" indent="-342900">
              <a:buAutoNum type="alphaUcParenR" startAt="2"/>
            </a:pPr>
            <a:endParaRPr lang="en-US" sz="1400" dirty="0" smtClean="0">
              <a:latin typeface="Comic Sans MS" pitchFamily="66" charset="0"/>
            </a:endParaRPr>
          </a:p>
          <a:p>
            <a:pPr marL="342900" indent="-342900"/>
            <a:r>
              <a:rPr lang="en-US" sz="1400" b="1" dirty="0" smtClean="0">
                <a:latin typeface="Comic Sans MS" pitchFamily="66" charset="0"/>
              </a:rPr>
              <a:t>Would you rather get covered in</a:t>
            </a:r>
          </a:p>
          <a:p>
            <a:pPr marL="342900" indent="-342900"/>
            <a:r>
              <a:rPr lang="en-US" sz="1400" dirty="0" smtClean="0">
                <a:latin typeface="Comic Sans MS" pitchFamily="66" charset="0"/>
              </a:rPr>
              <a:t>A) glue</a:t>
            </a:r>
          </a:p>
          <a:p>
            <a:pPr marL="342900" indent="-342900"/>
            <a:r>
              <a:rPr lang="en-US" sz="1400" dirty="0" smtClean="0">
                <a:latin typeface="Comic Sans MS" pitchFamily="66" charset="0"/>
              </a:rPr>
              <a:t>B)  paint</a:t>
            </a:r>
          </a:p>
          <a:p>
            <a:pPr marL="342900" indent="-342900"/>
            <a:endParaRPr lang="en-US" sz="1400" dirty="0">
              <a:latin typeface="Comic Sans MS" pitchFamily="66" charset="0"/>
            </a:endParaRPr>
          </a:p>
        </p:txBody>
      </p:sp>
      <p:sp>
        <p:nvSpPr>
          <p:cNvPr id="12" name="TextBox 11"/>
          <p:cNvSpPr txBox="1"/>
          <p:nvPr/>
        </p:nvSpPr>
        <p:spPr>
          <a:xfrm>
            <a:off x="3587261" y="2843459"/>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13" name="TextBox 12"/>
          <p:cNvSpPr txBox="1"/>
          <p:nvPr/>
        </p:nvSpPr>
        <p:spPr>
          <a:xfrm>
            <a:off x="3587261" y="1941342"/>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14" name="TextBox 13"/>
          <p:cNvSpPr txBox="1"/>
          <p:nvPr/>
        </p:nvSpPr>
        <p:spPr>
          <a:xfrm>
            <a:off x="3587261" y="5567234"/>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15" name="TextBox 14"/>
          <p:cNvSpPr txBox="1"/>
          <p:nvPr/>
        </p:nvSpPr>
        <p:spPr>
          <a:xfrm>
            <a:off x="3587261" y="4751308"/>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16" name="TextBox 15"/>
          <p:cNvSpPr txBox="1"/>
          <p:nvPr/>
        </p:nvSpPr>
        <p:spPr>
          <a:xfrm>
            <a:off x="3587261" y="3836908"/>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17" name="TextBox 16"/>
          <p:cNvSpPr txBox="1"/>
          <p:nvPr/>
        </p:nvSpPr>
        <p:spPr>
          <a:xfrm>
            <a:off x="7772400" y="1941342"/>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18" name="TextBox 17"/>
          <p:cNvSpPr txBox="1"/>
          <p:nvPr/>
        </p:nvSpPr>
        <p:spPr>
          <a:xfrm>
            <a:off x="7772400" y="2843459"/>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19" name="TextBox 18"/>
          <p:cNvSpPr txBox="1"/>
          <p:nvPr/>
        </p:nvSpPr>
        <p:spPr>
          <a:xfrm>
            <a:off x="7772400" y="3836908"/>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20" name="TextBox 19"/>
          <p:cNvSpPr txBox="1"/>
          <p:nvPr/>
        </p:nvSpPr>
        <p:spPr>
          <a:xfrm>
            <a:off x="7772400" y="4566642"/>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
        <p:nvSpPr>
          <p:cNvPr id="21" name="TextBox 20"/>
          <p:cNvSpPr txBox="1"/>
          <p:nvPr/>
        </p:nvSpPr>
        <p:spPr>
          <a:xfrm>
            <a:off x="7772400" y="5197902"/>
            <a:ext cx="647114" cy="369332"/>
          </a:xfrm>
          <a:prstGeom prst="rect">
            <a:avLst/>
          </a:prstGeom>
          <a:noFill/>
          <a:ln>
            <a:solidFill>
              <a:schemeClr val="accent1">
                <a:shade val="95000"/>
                <a:satMod val="105000"/>
              </a:schemeClr>
            </a:solidFill>
          </a:ln>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4925802"/>
            <a:ext cx="6569612" cy="19321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9" name="Picture 11"/>
          <p:cNvPicPr>
            <a:picLocks noChangeAspect="1" noChangeArrowheads="1"/>
          </p:cNvPicPr>
          <p:nvPr/>
        </p:nvPicPr>
        <p:blipFill>
          <a:blip r:embed="rId2"/>
          <a:srcRect/>
          <a:stretch>
            <a:fillRect/>
          </a:stretch>
        </p:blipFill>
        <p:spPr bwMode="auto">
          <a:xfrm>
            <a:off x="5824025" y="4318782"/>
            <a:ext cx="3324425" cy="2539218"/>
          </a:xfrm>
          <a:prstGeom prst="rect">
            <a:avLst/>
          </a:prstGeom>
          <a:noFill/>
          <a:ln w="9525">
            <a:noFill/>
            <a:miter lim="800000"/>
            <a:headEnd/>
            <a:tailEnd/>
          </a:ln>
        </p:spPr>
      </p:pic>
      <p:sp>
        <p:nvSpPr>
          <p:cNvPr id="4" name="Vertical Scroll 3"/>
          <p:cNvSpPr/>
          <p:nvPr/>
        </p:nvSpPr>
        <p:spPr>
          <a:xfrm>
            <a:off x="63500" y="5079691"/>
            <a:ext cx="3523762" cy="1601207"/>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9684" y="5264357"/>
            <a:ext cx="2110154" cy="307777"/>
          </a:xfrm>
          <a:prstGeom prst="rect">
            <a:avLst/>
          </a:prstGeom>
          <a:noFill/>
        </p:spPr>
        <p:txBody>
          <a:bodyPr wrap="square" rtlCol="0">
            <a:spAutoFit/>
          </a:bodyPr>
          <a:lstStyle/>
          <a:p>
            <a:r>
              <a:rPr lang="en-US" sz="1400" dirty="0" smtClean="0">
                <a:latin typeface="Comic Sans MS" pitchFamily="66" charset="0"/>
              </a:rPr>
              <a:t>My goals this year:</a:t>
            </a:r>
            <a:endParaRPr lang="en-US" sz="1400" dirty="0">
              <a:latin typeface="Comic Sans MS" pitchFamily="66" charset="0"/>
            </a:endParaRPr>
          </a:p>
        </p:txBody>
      </p:sp>
      <p:sp>
        <p:nvSpPr>
          <p:cNvPr id="8" name="Cloud Callout 7"/>
          <p:cNvSpPr/>
          <p:nvPr/>
        </p:nvSpPr>
        <p:spPr>
          <a:xfrm>
            <a:off x="5824025" y="155527"/>
            <a:ext cx="2799470" cy="2263863"/>
          </a:xfrm>
          <a:prstGeom prst="cloudCallout">
            <a:avLst>
              <a:gd name="adj1" fmla="val -35406"/>
              <a:gd name="adj2" fmla="val 606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189784" y="589057"/>
            <a:ext cx="2433711" cy="307777"/>
          </a:xfrm>
          <a:prstGeom prst="rect">
            <a:avLst/>
          </a:prstGeom>
          <a:noFill/>
        </p:spPr>
        <p:txBody>
          <a:bodyPr wrap="square" rtlCol="0">
            <a:spAutoFit/>
          </a:bodyPr>
          <a:lstStyle/>
          <a:p>
            <a:r>
              <a:rPr lang="en-US" sz="1400" dirty="0" smtClean="0">
                <a:latin typeface="Comic Sans MS" pitchFamily="66" charset="0"/>
              </a:rPr>
              <a:t>Happy things:</a:t>
            </a:r>
            <a:endParaRPr lang="en-US" sz="1400" dirty="0">
              <a:latin typeface="Comic Sans MS" pitchFamily="66" charset="0"/>
            </a:endParaRPr>
          </a:p>
        </p:txBody>
      </p:sp>
      <p:sp>
        <p:nvSpPr>
          <p:cNvPr id="10" name="6-Point Star 9"/>
          <p:cNvSpPr/>
          <p:nvPr/>
        </p:nvSpPr>
        <p:spPr>
          <a:xfrm>
            <a:off x="309684" y="0"/>
            <a:ext cx="2658794" cy="2730136"/>
          </a:xfrm>
          <a:prstGeom prst="star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87791" y="773723"/>
            <a:ext cx="1702191" cy="338554"/>
          </a:xfrm>
          <a:prstGeom prst="rect">
            <a:avLst/>
          </a:prstGeom>
          <a:noFill/>
        </p:spPr>
        <p:txBody>
          <a:bodyPr wrap="square" rtlCol="0">
            <a:spAutoFit/>
          </a:bodyPr>
          <a:lstStyle/>
          <a:p>
            <a:r>
              <a:rPr lang="en-US" sz="1600" dirty="0" smtClean="0">
                <a:latin typeface="Comic Sans MS" pitchFamily="66" charset="0"/>
              </a:rPr>
              <a:t>I am proud of:</a:t>
            </a:r>
            <a:endParaRPr lang="en-US" sz="1600" dirty="0">
              <a:latin typeface="Comic Sans MS" pitchFamily="66" charset="0"/>
            </a:endParaRPr>
          </a:p>
        </p:txBody>
      </p:sp>
      <p:sp>
        <p:nvSpPr>
          <p:cNvPr id="12" name="Cross 11"/>
          <p:cNvSpPr/>
          <p:nvPr/>
        </p:nvSpPr>
        <p:spPr>
          <a:xfrm>
            <a:off x="3305908" y="2869639"/>
            <a:ext cx="2715066" cy="2561102"/>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868616" y="2869639"/>
            <a:ext cx="1603718" cy="523220"/>
          </a:xfrm>
          <a:prstGeom prst="rect">
            <a:avLst/>
          </a:prstGeom>
          <a:noFill/>
        </p:spPr>
        <p:txBody>
          <a:bodyPr wrap="square" rtlCol="0">
            <a:spAutoFit/>
          </a:bodyPr>
          <a:lstStyle/>
          <a:p>
            <a:r>
              <a:rPr lang="en-US" sz="1400" dirty="0" smtClean="0">
                <a:latin typeface="Comic Sans MS" pitchFamily="66" charset="0"/>
              </a:rPr>
              <a:t>Things I care  about:</a:t>
            </a:r>
            <a:endParaRPr lang="en-US" sz="1400" dirty="0">
              <a:latin typeface="Comic Sans MS" pitchFamily="66" charset="0"/>
            </a:endParaRPr>
          </a:p>
        </p:txBody>
      </p:sp>
      <p:sp>
        <p:nvSpPr>
          <p:cNvPr id="14" name="Heart 13"/>
          <p:cNvSpPr/>
          <p:nvPr/>
        </p:nvSpPr>
        <p:spPr>
          <a:xfrm>
            <a:off x="309684" y="2419390"/>
            <a:ext cx="2658794" cy="2538270"/>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20505" y="2730136"/>
            <a:ext cx="942536" cy="523220"/>
          </a:xfrm>
          <a:prstGeom prst="rect">
            <a:avLst/>
          </a:prstGeom>
          <a:noFill/>
        </p:spPr>
        <p:txBody>
          <a:bodyPr wrap="square" rtlCol="0">
            <a:spAutoFit/>
          </a:bodyPr>
          <a:lstStyle/>
          <a:p>
            <a:r>
              <a:rPr lang="en-US" sz="1400" dirty="0" smtClean="0">
                <a:latin typeface="Comic Sans MS" pitchFamily="66" charset="0"/>
              </a:rPr>
              <a:t>Things I love:</a:t>
            </a:r>
            <a:endParaRPr lang="en-US" sz="1400" dirty="0">
              <a:latin typeface="Comic Sans MS" pitchFamily="66" charset="0"/>
            </a:endParaRPr>
          </a:p>
        </p:txBody>
      </p:sp>
      <p:sp>
        <p:nvSpPr>
          <p:cNvPr id="16" name="Bevel 15"/>
          <p:cNvSpPr/>
          <p:nvPr/>
        </p:nvSpPr>
        <p:spPr>
          <a:xfrm>
            <a:off x="3305908" y="155527"/>
            <a:ext cx="2166425" cy="2517335"/>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072597" y="404391"/>
            <a:ext cx="717452" cy="307777"/>
          </a:xfrm>
          <a:prstGeom prst="rect">
            <a:avLst/>
          </a:prstGeom>
          <a:noFill/>
        </p:spPr>
        <p:txBody>
          <a:bodyPr wrap="square" rtlCol="0">
            <a:spAutoFit/>
          </a:bodyPr>
          <a:lstStyle/>
          <a:p>
            <a:r>
              <a:rPr lang="en-US" sz="1400" dirty="0" err="1" smtClean="0">
                <a:latin typeface="Comic Sans MS" pitchFamily="66" charset="0"/>
              </a:rPr>
              <a:t>Selfie</a:t>
            </a:r>
            <a:endParaRPr lang="en-US" sz="1400" dirty="0">
              <a:latin typeface="Comic Sans MS" pitchFamily="66" charset="0"/>
            </a:endParaRPr>
          </a:p>
        </p:txBody>
      </p:sp>
      <p:sp>
        <p:nvSpPr>
          <p:cNvPr id="18" name="Flowchart: Delay 17"/>
          <p:cNvSpPr/>
          <p:nvPr/>
        </p:nvSpPr>
        <p:spPr>
          <a:xfrm>
            <a:off x="3868616" y="5613231"/>
            <a:ext cx="1955409" cy="1067667"/>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868616" y="5613231"/>
            <a:ext cx="1674057" cy="307777"/>
          </a:xfrm>
          <a:prstGeom prst="rect">
            <a:avLst/>
          </a:prstGeom>
          <a:noFill/>
        </p:spPr>
        <p:txBody>
          <a:bodyPr wrap="square" rtlCol="0">
            <a:spAutoFit/>
          </a:bodyPr>
          <a:lstStyle/>
          <a:p>
            <a:r>
              <a:rPr lang="en-US" sz="1400" dirty="0" smtClean="0">
                <a:latin typeface="Comic Sans MS" pitchFamily="66" charset="0"/>
              </a:rPr>
              <a:t>Favorite read:</a:t>
            </a:r>
            <a:endParaRPr lang="en-US" sz="1400" dirty="0">
              <a:latin typeface="Comic Sans MS" pitchFamily="66" charset="0"/>
            </a:endParaRPr>
          </a:p>
        </p:txBody>
      </p:sp>
      <p:sp>
        <p:nvSpPr>
          <p:cNvPr id="20" name="Smiley Face 19"/>
          <p:cNvSpPr/>
          <p:nvPr/>
        </p:nvSpPr>
        <p:spPr>
          <a:xfrm>
            <a:off x="8215532" y="219725"/>
            <a:ext cx="689317" cy="553998"/>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4" name="AutoShape 6" descr="Birthday cake pattern. Use the printable outline for crafts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Birthday cake pattern. Use the printable outline for crafts ...">
            <a:hlinkClick r:id="rId3"/>
          </p:cNvPr>
          <p:cNvPicPr>
            <a:picLocks noChangeAspect="1" noChangeArrowheads="1"/>
          </p:cNvPicPr>
          <p:nvPr/>
        </p:nvPicPr>
        <p:blipFill>
          <a:blip r:embed="rId4"/>
          <a:srcRect/>
          <a:stretch>
            <a:fillRect/>
          </a:stretch>
        </p:blipFill>
        <p:spPr bwMode="auto">
          <a:xfrm>
            <a:off x="6907237" y="2207544"/>
            <a:ext cx="2021444" cy="2302073"/>
          </a:xfrm>
          <a:prstGeom prst="rect">
            <a:avLst/>
          </a:prstGeom>
          <a:noFill/>
        </p:spPr>
      </p:pic>
      <p:sp>
        <p:nvSpPr>
          <p:cNvPr id="26" name="TextBox 25"/>
          <p:cNvSpPr txBox="1"/>
          <p:nvPr/>
        </p:nvSpPr>
        <p:spPr>
          <a:xfrm>
            <a:off x="7469944" y="2869639"/>
            <a:ext cx="942536" cy="307777"/>
          </a:xfrm>
          <a:prstGeom prst="rect">
            <a:avLst/>
          </a:prstGeom>
          <a:noFill/>
        </p:spPr>
        <p:txBody>
          <a:bodyPr wrap="square" rtlCol="0">
            <a:spAutoFit/>
          </a:bodyPr>
          <a:lstStyle/>
          <a:p>
            <a:pPr algn="ctr"/>
            <a:r>
              <a:rPr lang="en-US" sz="1400" dirty="0" smtClean="0">
                <a:latin typeface="Comic Sans MS" pitchFamily="66" charset="0"/>
              </a:rPr>
              <a:t>D.O.B</a:t>
            </a:r>
            <a:endParaRPr lang="en-US" sz="1400" dirty="0">
              <a:latin typeface="Comic Sans MS" pitchFamily="66" charset="0"/>
            </a:endParaRPr>
          </a:p>
        </p:txBody>
      </p:sp>
      <p:sp>
        <p:nvSpPr>
          <p:cNvPr id="2058" name="AutoShape 10" descr="House outline - Free buildings icon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6949439" y="4925802"/>
            <a:ext cx="1266093" cy="307777"/>
          </a:xfrm>
          <a:prstGeom prst="rect">
            <a:avLst/>
          </a:prstGeom>
          <a:noFill/>
        </p:spPr>
        <p:txBody>
          <a:bodyPr wrap="square" rtlCol="0">
            <a:spAutoFit/>
          </a:bodyPr>
          <a:lstStyle/>
          <a:p>
            <a:r>
              <a:rPr lang="en-US" sz="1400" dirty="0" smtClean="0">
                <a:latin typeface="Comic Sans MS" pitchFamily="66" charset="0"/>
              </a:rPr>
              <a:t>My family</a:t>
            </a:r>
            <a:endParaRPr lang="en-US" sz="1400"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15" y="0"/>
            <a:ext cx="6904697" cy="1143000"/>
          </a:xfrm>
        </p:spPr>
        <p:txBody>
          <a:bodyPr>
            <a:normAutofit/>
          </a:bodyPr>
          <a:lstStyle/>
          <a:p>
            <a:r>
              <a:rPr lang="en-US" dirty="0" smtClean="0"/>
              <a:t>Quiz on child development</a:t>
            </a:r>
            <a:endParaRPr lang="en-US" dirty="0"/>
          </a:p>
        </p:txBody>
      </p:sp>
      <p:sp>
        <p:nvSpPr>
          <p:cNvPr id="1026" name="AutoShape 2" descr="Quiz: Derry Now's quick-fire GAA Quiz - Derry Now"/>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What is a Kahoot Quiz and how does it work? — Hyett Education Lt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What is a Kahoot Quiz and how does it work? — Hyett Education Ltd.">
            <a:hlinkClick r:id="rId2"/>
          </p:cNvPr>
          <p:cNvPicPr>
            <a:picLocks noChangeAspect="1" noChangeArrowheads="1"/>
          </p:cNvPicPr>
          <p:nvPr/>
        </p:nvPicPr>
        <p:blipFill>
          <a:blip r:embed="rId3"/>
          <a:srcRect/>
          <a:stretch>
            <a:fillRect/>
          </a:stretch>
        </p:blipFill>
        <p:spPr bwMode="auto">
          <a:xfrm>
            <a:off x="1817271" y="1086192"/>
            <a:ext cx="5272845" cy="2962669"/>
          </a:xfrm>
          <a:prstGeom prst="rect">
            <a:avLst/>
          </a:prstGeom>
          <a:noFill/>
        </p:spPr>
      </p:pic>
      <p:pic>
        <p:nvPicPr>
          <p:cNvPr id="1033" name="Picture 9"/>
          <p:cNvPicPr>
            <a:picLocks noChangeAspect="1" noChangeArrowheads="1"/>
          </p:cNvPicPr>
          <p:nvPr/>
        </p:nvPicPr>
        <p:blipFill>
          <a:blip r:embed="rId4"/>
          <a:srcRect/>
          <a:stretch>
            <a:fillRect/>
          </a:stretch>
        </p:blipFill>
        <p:spPr bwMode="auto">
          <a:xfrm>
            <a:off x="1268633" y="4048861"/>
            <a:ext cx="7156383" cy="1901773"/>
          </a:xfrm>
          <a:prstGeom prst="rect">
            <a:avLst/>
          </a:prstGeom>
          <a:noFill/>
          <a:ln w="9525">
            <a:noFill/>
            <a:miter lim="800000"/>
            <a:headEnd/>
            <a:tailEnd/>
          </a:ln>
        </p:spPr>
      </p:pic>
      <p:pic>
        <p:nvPicPr>
          <p:cNvPr id="8" name="Picture 3"/>
          <p:cNvPicPr>
            <a:picLocks noChangeAspect="1" noChangeArrowheads="1"/>
          </p:cNvPicPr>
          <p:nvPr/>
        </p:nvPicPr>
        <p:blipFill>
          <a:blip r:embed="rId5"/>
          <a:srcRect/>
          <a:stretch>
            <a:fillRect/>
          </a:stretch>
        </p:blipFill>
        <p:spPr bwMode="auto">
          <a:xfrm>
            <a:off x="1535918" y="4624174"/>
            <a:ext cx="4907085" cy="1326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500468"/>
            <a:ext cx="9144000" cy="13575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normAutofit/>
          </a:bodyPr>
          <a:lstStyle/>
          <a:p>
            <a:r>
              <a:rPr lang="en-US" sz="3200" dirty="0" smtClean="0">
                <a:latin typeface="Comic Sans MS" pitchFamily="66" charset="0"/>
              </a:rPr>
              <a:t>Watch the video and have a go at answering the questions</a:t>
            </a:r>
            <a:endParaRPr lang="en-US" sz="3200" dirty="0">
              <a:latin typeface="Comic Sans MS" pitchFamily="66" charset="0"/>
            </a:endParaRPr>
          </a:p>
        </p:txBody>
      </p:sp>
      <p:pic>
        <p:nvPicPr>
          <p:cNvPr id="20482" name="Picture 2">
            <a:hlinkClick r:id="rId2"/>
          </p:cNvPr>
          <p:cNvPicPr>
            <a:picLocks noGrp="1" noChangeAspect="1" noChangeArrowheads="1"/>
          </p:cNvPicPr>
          <p:nvPr>
            <p:ph idx="1"/>
          </p:nvPr>
        </p:nvPicPr>
        <p:blipFill>
          <a:blip r:embed="rId3"/>
          <a:srcRect/>
          <a:stretch>
            <a:fillRect/>
          </a:stretch>
        </p:blipFill>
        <p:spPr bwMode="auto">
          <a:xfrm>
            <a:off x="2581004" y="1143000"/>
            <a:ext cx="3791661" cy="2108163"/>
          </a:xfrm>
          <a:prstGeom prst="rect">
            <a:avLst/>
          </a:prstGeom>
          <a:noFill/>
          <a:ln w="9525">
            <a:noFill/>
            <a:miter lim="800000"/>
            <a:headEnd/>
            <a:tailEnd/>
          </a:ln>
        </p:spPr>
      </p:pic>
      <p:sp>
        <p:nvSpPr>
          <p:cNvPr id="5" name="TextBox 4"/>
          <p:cNvSpPr txBox="1"/>
          <p:nvPr/>
        </p:nvSpPr>
        <p:spPr>
          <a:xfrm>
            <a:off x="253218" y="3493143"/>
            <a:ext cx="8890781" cy="2677656"/>
          </a:xfrm>
          <a:prstGeom prst="rect">
            <a:avLst/>
          </a:prstGeom>
          <a:noFill/>
        </p:spPr>
        <p:txBody>
          <a:bodyPr wrap="square" rtlCol="0">
            <a:spAutoFit/>
          </a:bodyPr>
          <a:lstStyle/>
          <a:p>
            <a:pPr marL="342900" indent="-342900">
              <a:buFont typeface="+mj-lt"/>
              <a:buAutoNum type="arabicPeriod"/>
            </a:pPr>
            <a:r>
              <a:rPr lang="en-US" sz="1400" b="1" dirty="0" smtClean="0">
                <a:latin typeface="Comic Sans MS" pitchFamily="66" charset="0"/>
              </a:rPr>
              <a:t>Describe</a:t>
            </a:r>
            <a:r>
              <a:rPr lang="en-US" sz="1400" dirty="0" smtClean="0">
                <a:latin typeface="Comic Sans MS" pitchFamily="66" charset="0"/>
              </a:rPr>
              <a:t> what the children are doing.</a:t>
            </a: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r>
              <a:rPr lang="en-US" sz="1400" b="1" dirty="0" err="1" smtClean="0">
                <a:latin typeface="Comic Sans MS" pitchFamily="66" charset="0"/>
              </a:rPr>
              <a:t>Summarise</a:t>
            </a:r>
            <a:r>
              <a:rPr lang="en-US" sz="1400" dirty="0" smtClean="0">
                <a:latin typeface="Comic Sans MS" pitchFamily="66" charset="0"/>
              </a:rPr>
              <a:t> </a:t>
            </a:r>
            <a:r>
              <a:rPr lang="en-US" sz="1400" dirty="0" smtClean="0">
                <a:latin typeface="Comic Sans MS" pitchFamily="66" charset="0"/>
              </a:rPr>
              <a:t>what the children are learning.</a:t>
            </a: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r>
              <a:rPr lang="en-US" sz="1400" b="1" dirty="0" smtClean="0">
                <a:latin typeface="Comic Sans MS" pitchFamily="66" charset="0"/>
              </a:rPr>
              <a:t>Conclude</a:t>
            </a:r>
            <a:r>
              <a:rPr lang="en-US" sz="1400" dirty="0" smtClean="0">
                <a:latin typeface="Comic Sans MS" pitchFamily="66" charset="0"/>
              </a:rPr>
              <a:t> the role of the practitioner.</a:t>
            </a:r>
            <a:endParaRPr lang="en-US" sz="1400" dirty="0">
              <a:latin typeface="Comic Sans MS" pitchFamily="66" charset="0"/>
            </a:endParaRPr>
          </a:p>
        </p:txBody>
      </p:sp>
      <p:sp>
        <p:nvSpPr>
          <p:cNvPr id="7" name="Rectangle 6"/>
          <p:cNvSpPr/>
          <p:nvPr/>
        </p:nvSpPr>
        <p:spPr>
          <a:xfrm>
            <a:off x="2581004" y="6078466"/>
            <a:ext cx="914400" cy="91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1" name="Picture 1" descr="C:\Users\User\Desktop\you tube.png"/>
          <p:cNvPicPr>
            <a:picLocks noChangeAspect="1" noChangeArrowheads="1"/>
          </p:cNvPicPr>
          <p:nvPr/>
        </p:nvPicPr>
        <p:blipFill>
          <a:blip r:embed="rId4"/>
          <a:srcRect/>
          <a:stretch>
            <a:fillRect/>
          </a:stretch>
        </p:blipFill>
        <p:spPr bwMode="auto">
          <a:xfrm>
            <a:off x="6372665" y="2878119"/>
            <a:ext cx="996066" cy="746088"/>
          </a:xfrm>
          <a:prstGeom prst="rect">
            <a:avLst/>
          </a:prstGeom>
          <a:noFill/>
        </p:spPr>
      </p:pic>
      <p:sp>
        <p:nvSpPr>
          <p:cNvPr id="9" name="TextBox 8"/>
          <p:cNvSpPr txBox="1"/>
          <p:nvPr/>
        </p:nvSpPr>
        <p:spPr>
          <a:xfrm>
            <a:off x="6372665" y="1744394"/>
            <a:ext cx="2314135" cy="923330"/>
          </a:xfrm>
          <a:prstGeom prst="rect">
            <a:avLst/>
          </a:prstGeom>
          <a:noFill/>
        </p:spPr>
        <p:txBody>
          <a:bodyPr wrap="square" rtlCol="0">
            <a:spAutoFit/>
          </a:bodyPr>
          <a:lstStyle/>
          <a:p>
            <a:r>
              <a:rPr lang="en-US" dirty="0" smtClean="0">
                <a:hlinkClick r:id="rId5"/>
              </a:rPr>
              <a:t>www.youtube.com/Playing Fire Fighters on the Playground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0" y="5500468"/>
            <a:ext cx="9144000" cy="1357532"/>
          </a:xfrm>
          <a:prstGeom prst="flowChartProcess">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143000"/>
          </a:xfrm>
        </p:spPr>
        <p:txBody>
          <a:bodyPr>
            <a:normAutofit/>
          </a:bodyPr>
          <a:lstStyle/>
          <a:p>
            <a:r>
              <a:rPr lang="en-US" sz="3200" dirty="0" smtClean="0">
                <a:latin typeface="Comic Sans MS" pitchFamily="66" charset="0"/>
              </a:rPr>
              <a:t>Watch the video and have a go at answering the questions</a:t>
            </a:r>
            <a:endParaRPr lang="en-US" sz="3200" dirty="0"/>
          </a:p>
        </p:txBody>
      </p:sp>
      <p:pic>
        <p:nvPicPr>
          <p:cNvPr id="21506" name="Picture 2">
            <a:hlinkClick r:id="rId2"/>
          </p:cNvPr>
          <p:cNvPicPr>
            <a:picLocks noGrp="1" noChangeAspect="1" noChangeArrowheads="1"/>
          </p:cNvPicPr>
          <p:nvPr>
            <p:ph idx="1"/>
          </p:nvPr>
        </p:nvPicPr>
        <p:blipFill>
          <a:blip r:embed="rId3"/>
          <a:srcRect/>
          <a:stretch>
            <a:fillRect/>
          </a:stretch>
        </p:blipFill>
        <p:spPr bwMode="auto">
          <a:xfrm>
            <a:off x="2999136" y="1417638"/>
            <a:ext cx="3433975" cy="1944540"/>
          </a:xfrm>
          <a:prstGeom prst="rect">
            <a:avLst/>
          </a:prstGeom>
          <a:noFill/>
          <a:ln w="9525">
            <a:noFill/>
            <a:miter lim="800000"/>
            <a:headEnd/>
            <a:tailEnd/>
          </a:ln>
        </p:spPr>
      </p:pic>
      <p:sp>
        <p:nvSpPr>
          <p:cNvPr id="5" name="Rectangle 4"/>
          <p:cNvSpPr/>
          <p:nvPr/>
        </p:nvSpPr>
        <p:spPr>
          <a:xfrm>
            <a:off x="274320" y="3429000"/>
            <a:ext cx="8869680" cy="2893100"/>
          </a:xfrm>
          <a:prstGeom prst="rect">
            <a:avLst/>
          </a:prstGeom>
        </p:spPr>
        <p:txBody>
          <a:bodyPr wrap="square">
            <a:spAutoFit/>
          </a:bodyPr>
          <a:lstStyle/>
          <a:p>
            <a:pPr marL="342900" indent="-342900">
              <a:buFont typeface="+mj-lt"/>
              <a:buAutoNum type="arabicPeriod"/>
            </a:pPr>
            <a:r>
              <a:rPr lang="en-US" sz="1400" b="1" dirty="0" smtClean="0">
                <a:latin typeface="Comic Sans MS" pitchFamily="66" charset="0"/>
              </a:rPr>
              <a:t>Describe</a:t>
            </a:r>
            <a:r>
              <a:rPr lang="en-US" sz="1400" dirty="0" smtClean="0">
                <a:latin typeface="Comic Sans MS" pitchFamily="66" charset="0"/>
              </a:rPr>
              <a:t> what the children are doing.</a:t>
            </a: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r>
              <a:rPr lang="en-US" sz="1400" b="1" dirty="0" err="1" smtClean="0">
                <a:latin typeface="Comic Sans MS" pitchFamily="66" charset="0"/>
              </a:rPr>
              <a:t>Summarise</a:t>
            </a:r>
            <a:r>
              <a:rPr lang="en-US" sz="1400" dirty="0" smtClean="0">
                <a:latin typeface="Comic Sans MS" pitchFamily="66" charset="0"/>
              </a:rPr>
              <a:t> </a:t>
            </a:r>
            <a:r>
              <a:rPr lang="en-US" sz="1400" dirty="0" smtClean="0">
                <a:latin typeface="Comic Sans MS" pitchFamily="66" charset="0"/>
              </a:rPr>
              <a:t>what the children are learning.</a:t>
            </a: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endParaRPr lang="en-US" sz="1400" dirty="0" smtClean="0">
              <a:latin typeface="Comic Sans MS" pitchFamily="66" charset="0"/>
            </a:endParaRPr>
          </a:p>
          <a:p>
            <a:pPr marL="342900" indent="-342900">
              <a:buFont typeface="+mj-lt"/>
              <a:buAutoNum type="arabicPeriod"/>
            </a:pPr>
            <a:r>
              <a:rPr lang="en-US" sz="1400" b="1" dirty="0" smtClean="0">
                <a:latin typeface="Comic Sans MS" pitchFamily="66" charset="0"/>
              </a:rPr>
              <a:t>Conclude</a:t>
            </a:r>
            <a:r>
              <a:rPr lang="en-US" sz="1400" dirty="0" smtClean="0">
                <a:latin typeface="Comic Sans MS" pitchFamily="66" charset="0"/>
              </a:rPr>
              <a:t> the role of the practitioner.</a:t>
            </a:r>
            <a:endParaRPr lang="en-US" sz="1400" dirty="0"/>
          </a:p>
        </p:txBody>
      </p:sp>
      <p:pic>
        <p:nvPicPr>
          <p:cNvPr id="7" name="Picture 1" descr="C:\Users\User\Desktop\you tube.png"/>
          <p:cNvPicPr>
            <a:picLocks noChangeAspect="1" noChangeArrowheads="1"/>
          </p:cNvPicPr>
          <p:nvPr/>
        </p:nvPicPr>
        <p:blipFill>
          <a:blip r:embed="rId4"/>
          <a:srcRect/>
          <a:stretch>
            <a:fillRect/>
          </a:stretch>
        </p:blipFill>
        <p:spPr bwMode="auto">
          <a:xfrm>
            <a:off x="6433111" y="3055956"/>
            <a:ext cx="996066" cy="746088"/>
          </a:xfrm>
          <a:prstGeom prst="rect">
            <a:avLst/>
          </a:prstGeom>
          <a:noFill/>
        </p:spPr>
      </p:pic>
      <p:sp>
        <p:nvSpPr>
          <p:cNvPr id="8" name="TextBox 7"/>
          <p:cNvSpPr txBox="1"/>
          <p:nvPr/>
        </p:nvSpPr>
        <p:spPr>
          <a:xfrm>
            <a:off x="6433111" y="1955409"/>
            <a:ext cx="2513941" cy="923330"/>
          </a:xfrm>
          <a:prstGeom prst="rect">
            <a:avLst/>
          </a:prstGeom>
          <a:noFill/>
        </p:spPr>
        <p:txBody>
          <a:bodyPr wrap="square" rtlCol="0">
            <a:spAutoFit/>
          </a:bodyPr>
          <a:lstStyle/>
          <a:p>
            <a:r>
              <a:rPr lang="en-US" dirty="0" smtClean="0">
                <a:hlinkClick r:id="rId5"/>
              </a:rPr>
              <a:t>www.youtube.com/Supporting Play Eating Play dough Snakes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BDAE5DC72A0048B65D53434646D8EA" ma:contentTypeVersion="29" ma:contentTypeDescription="Create a new document." ma:contentTypeScope="" ma:versionID="fab993e5e2c15e00d7ff89582c41cae5">
  <xsd:schema xmlns:xsd="http://www.w3.org/2001/XMLSchema" xmlns:xs="http://www.w3.org/2001/XMLSchema" xmlns:p="http://schemas.microsoft.com/office/2006/metadata/properties" xmlns:ns2="16616d37-34a0-4d5d-b6d3-b350293167ee" xmlns:ns3="870ae349-e4fc-4fe9-b5e0-f72fa330884e" targetNamespace="http://schemas.microsoft.com/office/2006/metadata/properties" ma:root="true" ma:fieldsID="1581a623bb08391b4dddc7a5d990b9b9" ns2:_="" ns3:_="">
    <xsd:import namespace="16616d37-34a0-4d5d-b6d3-b350293167ee"/>
    <xsd:import namespace="870ae349-e4fc-4fe9-b5e0-f72fa330884e"/>
    <xsd:element name="properties">
      <xsd:complexType>
        <xsd:sequence>
          <xsd:element name="documentManagement">
            <xsd:complexType>
              <xsd:all>
                <xsd:element ref="ns2:Subject_x0020_Area"/>
                <xsd:element ref="ns2:Document_x0020_Owner"/>
                <xsd:element ref="ns2:Impact_x0020_Analysis"/>
                <xsd:element ref="ns2:Expiry_x0020_Date"/>
                <xsd:element ref="ns2:Review_x0020_Date" minOccurs="0"/>
                <xsd:element ref="ns2:KeyTopicTaxHTField0" minOccurs="0"/>
                <xsd:element ref="ns3:TaxCatchAll" minOccurs="0"/>
                <xsd:element ref="ns3:_dlc_DocId" minOccurs="0"/>
                <xsd:element ref="ns3:_dlc_DocIdUrl" minOccurs="0"/>
                <xsd:element ref="ns3:_dlc_DocIdPersistId" minOccurs="0"/>
                <xsd:element ref="ns2:College_x0020_Owner" minOccurs="0"/>
                <xsd:element ref="ns2:Created_x002f_Updated_x0020_Date" minOccurs="0"/>
                <xsd:element ref="ns2:SLT_x0020_Approval_x0020__x003f_" minOccurs="0"/>
                <xsd:element ref="ns2:Governors_x0020_Approval_x0020__x003f_" minOccurs="0"/>
                <xsd:element ref="ns2:Unions_x0020_Appproval_x0020__x003f_" minOccurs="0"/>
                <xsd:element ref="ns2:SLT_x0020_Date_x0020_Approved" minOccurs="0"/>
                <xsd:element ref="ns2:Governors_x0020_Date_x0020_Approved" minOccurs="0"/>
                <xsd:element ref="ns2:Unions_x0020_Approved_x0020_Date" minOccurs="0"/>
                <xsd:element ref="ns2:E_x0026_D_x0020_Impact_x0020_Assessment_x0020_Date" minOccurs="0"/>
                <xsd:element ref="ns2:E_x0026_D_x0020_Assessor_x0020_Job_x0020_Title" minOccurs="0"/>
                <xsd:element ref="ns2:Audience_x003a__x0020_Staff" minOccurs="0"/>
                <xsd:element ref="ns2:Audience_x003a__x0020_Students" minOccurs="0"/>
                <xsd:element ref="ns2:Audience_x003a__x0020_Publ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616d37-34a0-4d5d-b6d3-b350293167ee" elementFormDefault="qualified">
    <xsd:import namespace="http://schemas.microsoft.com/office/2006/documentManagement/types"/>
    <xsd:import namespace="http://schemas.microsoft.com/office/infopath/2007/PartnerControls"/>
    <xsd:element name="Subject_x0020_Area" ma:index="3" ma:displayName="Document Type" ma:description="Specifies the type of document" ma:format="Dropdown" ma:internalName="Subject_x0020_Area">
      <xsd:simpleType>
        <xsd:restriction base="dms:Choice">
          <xsd:enumeration value="Staff Meetings and Communications"/>
          <xsd:enumeration value="Policy"/>
          <xsd:enumeration value="Form/Template"/>
          <xsd:enumeration value="Information"/>
          <xsd:enumeration value="User Guide"/>
          <xsd:enumeration value="Procedure"/>
          <xsd:enumeration value="Risk Assessment"/>
          <xsd:enumeration value="Strategy"/>
          <xsd:enumeration value="Impact Assessment"/>
          <xsd:enumeration value="Project Plan"/>
          <xsd:enumeration value="Consultation Papers"/>
          <xsd:enumeration value="Logo"/>
          <xsd:enumeration value="Poster"/>
          <xsd:enumeration value="Image"/>
          <xsd:enumeration value="Management Team Meetings"/>
          <xsd:enumeration value="TUPE Consultation"/>
          <xsd:enumeration value="Merger Consultation"/>
          <xsd:enumeration value="Data Protection"/>
          <xsd:enumeration value="Group Policy &amp; Procedure"/>
        </xsd:restriction>
      </xsd:simpleType>
    </xsd:element>
    <xsd:element name="Document_x0020_Owner" ma:index="4" ma:displayName="Document Owner" ma:description="The person who owns this document"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mpact_x0020_Analysis" ma:index="5" ma:displayName="E&amp;D Impact Assessment" ma:format="Dropdown" ma:internalName="Impact_x0020_Analysis">
      <xsd:simpleType>
        <xsd:restriction base="dms:Choice">
          <xsd:enumeration value="Assessment completed"/>
          <xsd:enumeration value="Assessment required"/>
          <xsd:enumeration value="Not relevant"/>
        </xsd:restriction>
      </xsd:simpleType>
    </xsd:element>
    <xsd:element name="Expiry_x0020_Date" ma:index="6" ma:displayName="Expiry Date" ma:format="DateOnly" ma:internalName="Expiry_x0020_Date">
      <xsd:simpleType>
        <xsd:restriction base="dms:DateTime"/>
      </xsd:simpleType>
    </xsd:element>
    <xsd:element name="Review_x0020_Date" ma:index="7" nillable="true" ma:displayName="Review Date" ma:description="Date by which this document should be reviewed" ma:format="DateOnly" ma:internalName="Review_x0020_Date">
      <xsd:simpleType>
        <xsd:restriction base="dms:DateTime"/>
      </xsd:simpleType>
    </xsd:element>
    <xsd:element name="KeyTopicTaxHTField0" ma:index="10" ma:taxonomy="true" ma:internalName="KeyTopicTaxHTField0" ma:taxonomyFieldName="KeyTopic" ma:displayName="Document Category" ma:indexed="true" ma:readOnly="false" ma:default="" ma:fieldId="{162b0aa7-eade-4be8-b8b2-6aee76469d8a}" ma:sspId="7b5ce002-e464-4255-b8d7-7219665d1759" ma:termSetId="d1d641bb-4dd1-4195-be47-1e78e8bd43bb" ma:anchorId="00000000-0000-0000-0000-000000000000" ma:open="false" ma:isKeyword="false">
      <xsd:complexType>
        <xsd:sequence>
          <xsd:element ref="pc:Terms" minOccurs="0" maxOccurs="1"/>
        </xsd:sequence>
      </xsd:complexType>
    </xsd:element>
    <xsd:element name="College_x0020_Owner" ma:index="19" nillable="true" ma:displayName="SLT Owner" ma:internalName="College_x0020_Owner">
      <xsd:simpleType>
        <xsd:restriction base="dms:Text">
          <xsd:maxLength value="255"/>
        </xsd:restriction>
      </xsd:simpleType>
    </xsd:element>
    <xsd:element name="Created_x002f_Updated_x0020_Date" ma:index="20" nillable="true" ma:displayName="Created/Updated Date" ma:format="DateOnly" ma:internalName="Created_x002f_Updated_x0020_Date">
      <xsd:simpleType>
        <xsd:restriction base="dms:DateTime"/>
      </xsd:simpleType>
    </xsd:element>
    <xsd:element name="SLT_x0020_Approval_x0020__x003f_" ma:index="21" nillable="true" ma:displayName="SLT Approval ?" ma:default="1" ma:internalName="SLT_x0020_Approval_x0020__x003f_">
      <xsd:simpleType>
        <xsd:restriction base="dms:Boolean"/>
      </xsd:simpleType>
    </xsd:element>
    <xsd:element name="Governors_x0020_Approval_x0020__x003f_" ma:index="22" nillable="true" ma:displayName="Governors Approval ?" ma:default="1" ma:internalName="Governors_x0020_Approval_x0020__x003f_">
      <xsd:simpleType>
        <xsd:restriction base="dms:Boolean"/>
      </xsd:simpleType>
    </xsd:element>
    <xsd:element name="Unions_x0020_Appproval_x0020__x003f_" ma:index="23" nillable="true" ma:displayName="Unions Appproval ?" ma:default="1" ma:internalName="Unions_x0020_Appproval_x0020__x003f_">
      <xsd:simpleType>
        <xsd:restriction base="dms:Boolean"/>
      </xsd:simpleType>
    </xsd:element>
    <xsd:element name="SLT_x0020_Date_x0020_Approved" ma:index="24" nillable="true" ma:displayName="SLT Date Approved" ma:format="DateOnly" ma:internalName="SLT_x0020_Date_x0020_Approved">
      <xsd:simpleType>
        <xsd:restriction base="dms:DateTime"/>
      </xsd:simpleType>
    </xsd:element>
    <xsd:element name="Governors_x0020_Date_x0020_Approved" ma:index="25" nillable="true" ma:displayName="Governors Date Approved" ma:format="DateOnly" ma:internalName="Governors_x0020_Date_x0020_Approved">
      <xsd:simpleType>
        <xsd:restriction base="dms:DateTime"/>
      </xsd:simpleType>
    </xsd:element>
    <xsd:element name="Unions_x0020_Approved_x0020_Date" ma:index="26" nillable="true" ma:displayName="Unions Approved Date" ma:format="DateOnly" ma:internalName="Unions_x0020_Approved_x0020_Date">
      <xsd:simpleType>
        <xsd:restriction base="dms:DateTime"/>
      </xsd:simpleType>
    </xsd:element>
    <xsd:element name="E_x0026_D_x0020_Impact_x0020_Assessment_x0020_Date" ma:index="27" nillable="true" ma:displayName="E&amp;D Impact Assessment Date" ma:format="DateOnly" ma:internalName="E_x0026_D_x0020_Impact_x0020_Assessment_x0020_Date">
      <xsd:simpleType>
        <xsd:restriction base="dms:DateTime"/>
      </xsd:simpleType>
    </xsd:element>
    <xsd:element name="E_x0026_D_x0020_Assessor_x0020_Job_x0020_Title" ma:index="28" nillable="true" ma:displayName="E&amp;D Assessor Job Title" ma:internalName="E_x0026_D_x0020_Assessor_x0020_Job_x0020_Title">
      <xsd:simpleType>
        <xsd:restriction base="dms:Text">
          <xsd:maxLength value="255"/>
        </xsd:restriction>
      </xsd:simpleType>
    </xsd:element>
    <xsd:element name="Audience_x003a__x0020_Staff" ma:index="29" nillable="true" ma:displayName="Audience: Staff" ma:default="1" ma:internalName="Audience_x003a__x0020_Staff">
      <xsd:simpleType>
        <xsd:restriction base="dms:Boolean"/>
      </xsd:simpleType>
    </xsd:element>
    <xsd:element name="Audience_x003a__x0020_Students" ma:index="30" nillable="true" ma:displayName="Audience: Students" ma:default="1" ma:internalName="Audience_x003a__x0020_Students">
      <xsd:simpleType>
        <xsd:restriction base="dms:Boolean"/>
      </xsd:simpleType>
    </xsd:element>
    <xsd:element name="Audience_x003a__x0020_Public" ma:index="31" nillable="true" ma:displayName="Audience: Public" ma:default="0" ma:internalName="Audience_x003a__x0020_Publi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0ae349-e4fc-4fe9-b5e0-f72fa330884e"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f216a46a-03ec-493c-9d14-8754ebc23a8f}" ma:internalName="TaxCatchAll" ma:showField="CatchAllData" ma:web="870ae349-e4fc-4fe9-b5e0-f72fa330884e">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axOccurs="1" ma:index="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KeyTopicTaxHTField0 xmlns="16616d37-34a0-4d5d-b6d3-b350293167ee">
      <Terms xmlns="http://schemas.microsoft.com/office/infopath/2007/PartnerControls">
        <TermInfo xmlns="http://schemas.microsoft.com/office/infopath/2007/PartnerControls">
          <TermName xmlns="http://schemas.microsoft.com/office/infopath/2007/PartnerControls">Logos and Branding</TermName>
          <TermId xmlns="http://schemas.microsoft.com/office/infopath/2007/PartnerControls">c57e06f6-1cc2-495a-bd40-f225ac485860</TermId>
        </TermInfo>
      </Terms>
    </KeyTopicTaxHTField0>
    <College_x0020_Owner xmlns="16616d37-34a0-4d5d-b6d3-b350293167ee">Catherine Armstrong</College_x0020_Owner>
    <Unions_x0020_Approved_x0020_Date xmlns="16616d37-34a0-4d5d-b6d3-b350293167ee" xsi:nil="true"/>
    <E_x0026_D_x0020_Assessor_x0020_Job_x0020_Title xmlns="16616d37-34a0-4d5d-b6d3-b350293167ee" xsi:nil="true"/>
    <Created_x002f_Updated_x0020_Date xmlns="16616d37-34a0-4d5d-b6d3-b350293167ee">2020-01-27T00:00:00+00:00</Created_x002f_Updated_x0020_Date>
    <Audience_x003a__x0020_Students xmlns="16616d37-34a0-4d5d-b6d3-b350293167ee">true</Audience_x003a__x0020_Students>
    <TaxCatchAll xmlns="870ae349-e4fc-4fe9-b5e0-f72fa330884e">
      <Value>78</Value>
    </TaxCatchAll>
    <Expiry_x0020_Date xmlns="16616d37-34a0-4d5d-b6d3-b350293167ee">2021-01-26T00:00:00+00:00</Expiry_x0020_Date>
    <SLT_x0020_Approval_x0020__x003f_ xmlns="16616d37-34a0-4d5d-b6d3-b350293167ee">true</SLT_x0020_Approval_x0020__x003f_>
    <Audience_x003a__x0020_Staff xmlns="16616d37-34a0-4d5d-b6d3-b350293167ee">true</Audience_x003a__x0020_Staff>
    <Impact_x0020_Analysis xmlns="16616d37-34a0-4d5d-b6d3-b350293167ee">Not relevant</Impact_x0020_Analysis>
    <Governors_x0020_Date_x0020_Approved xmlns="16616d37-34a0-4d5d-b6d3-b350293167ee" xsi:nil="true"/>
    <Document_x0020_Owner xmlns="16616d37-34a0-4d5d-b6d3-b350293167ee">
      <UserInfo>
        <DisplayName>Catherine Armstrong</DisplayName>
        <AccountId>1161</AccountId>
        <AccountType/>
      </UserInfo>
    </Document_x0020_Owner>
    <Governors_x0020_Approval_x0020__x003f_ xmlns="16616d37-34a0-4d5d-b6d3-b350293167ee">true</Governors_x0020_Approval_x0020__x003f_>
    <Review_x0020_Date xmlns="16616d37-34a0-4d5d-b6d3-b350293167ee">2020-12-27T00:00:00+00:00</Review_x0020_Date>
    <E_x0026_D_x0020_Impact_x0020_Assessment_x0020_Date xmlns="16616d37-34a0-4d5d-b6d3-b350293167ee" xsi:nil="true"/>
    <SLT_x0020_Date_x0020_Approved xmlns="16616d37-34a0-4d5d-b6d3-b350293167ee" xsi:nil="true"/>
    <Subject_x0020_Area xmlns="16616d37-34a0-4d5d-b6d3-b350293167ee">Form/Template</Subject_x0020_Area>
    <Audience_x003a__x0020_Public xmlns="16616d37-34a0-4d5d-b6d3-b350293167ee">false</Audience_x003a__x0020_Public>
    <Unions_x0020_Appproval_x0020__x003f_ xmlns="16616d37-34a0-4d5d-b6d3-b350293167ee">true</Unions_x0020_Appproval_x0020__x003f_>
    <_dlc_DocId xmlns="870ae349-e4fc-4fe9-b5e0-f72fa330884e">VTWDW3ZW4YMX-2-3264</_dlc_DocId>
    <_dlc_DocIdUrl xmlns="870ae349-e4fc-4fe9-b5e0-f72fa330884e">
      <Url>http://lrdspsapp/sites/t2/_layouts/DocIdRedir.aspx?ID=VTWDW3ZW4YMX-2-3264</Url>
      <Description>VTWDW3ZW4YMX-2-3264</Description>
    </_dlc_DocIdUrl>
  </documentManagement>
</p:properties>
</file>

<file path=customXml/itemProps1.xml><?xml version="1.0" encoding="utf-8"?>
<ds:datastoreItem xmlns:ds="http://schemas.openxmlformats.org/officeDocument/2006/customXml" ds:itemID="{15725B5E-C2DC-44D5-A235-1E5EA63FAE62}">
  <ds:schemaRefs>
    <ds:schemaRef ds:uri="http://schemas.microsoft.com/sharepoint/v3/contenttype/forms"/>
  </ds:schemaRefs>
</ds:datastoreItem>
</file>

<file path=customXml/itemProps2.xml><?xml version="1.0" encoding="utf-8"?>
<ds:datastoreItem xmlns:ds="http://schemas.openxmlformats.org/officeDocument/2006/customXml" ds:itemID="{1FB6AE90-5E32-4588-8F4F-3F71996BB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616d37-34a0-4d5d-b6d3-b350293167ee"/>
    <ds:schemaRef ds:uri="870ae349-e4fc-4fe9-b5e0-f72fa3308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30B362-9D1D-4B0F-90A0-950A3A76A5BA}">
  <ds:schemaRefs>
    <ds:schemaRef ds:uri="http://schemas.microsoft.com/sharepoint/events"/>
  </ds:schemaRefs>
</ds:datastoreItem>
</file>

<file path=customXml/itemProps4.xml><?xml version="1.0" encoding="utf-8"?>
<ds:datastoreItem xmlns:ds="http://schemas.openxmlformats.org/officeDocument/2006/customXml" ds:itemID="{5D815A0D-3262-4EAA-91F7-7BB0A762858E}">
  <ds:schemaRefs>
    <ds:schemaRef ds:uri="16616d37-34a0-4d5d-b6d3-b350293167e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70ae349-e4fc-4fe9-b5e0-f72fa330884e"/>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645</TotalTime>
  <Words>1205</Words>
  <Application>Microsoft Office PowerPoint</Application>
  <PresentationFormat>On-screen Show (4:3)</PresentationFormat>
  <Paragraphs>206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Contents</vt:lpstr>
      <vt:lpstr>Slide 3</vt:lpstr>
      <vt:lpstr>What this years students said…</vt:lpstr>
      <vt:lpstr>Would you rather? Type A or B in the box for your answer</vt:lpstr>
      <vt:lpstr>Slide 6</vt:lpstr>
      <vt:lpstr>Quiz on child development</vt:lpstr>
      <vt:lpstr>Watch the video and have a go at answering the questions</vt:lpstr>
      <vt:lpstr>Watch the video and have a go at answering the questions</vt:lpstr>
      <vt:lpstr>Watch the video and have a go at answering the questions</vt:lpstr>
      <vt:lpstr>Can you suggest activities families can do at home with their children who can not attend nursery or school due to coronavirus lockdown.</vt:lpstr>
      <vt:lpstr>Slide 12</vt:lpstr>
      <vt:lpstr>Role of the Childcare Practitioner Choose a job description, read, make notes, highlight and create your own word cloud of key attributes and skills a practitioner needs to have. Use the next slide. </vt:lpstr>
      <vt:lpstr>My word cloud</vt:lpstr>
      <vt:lpstr>Research and produce a factsheet on 2 places you would like to go to on placement. You can then share this information with the Placement Officers</vt:lpstr>
      <vt:lpstr>DBS</vt:lpstr>
      <vt:lpstr>Slide 17</vt:lpstr>
      <vt:lpstr>Slide 18</vt:lpstr>
      <vt:lpstr>Slide 19</vt:lpstr>
      <vt:lpstr>Enrolment checklist</vt:lpstr>
      <vt:lpstr>What this years students said…</vt:lpstr>
      <vt:lpstr>Careers working with children</vt:lpstr>
      <vt:lpstr>Students progression stories</vt:lpstr>
      <vt:lpstr>What is your progression story so far?</vt:lpstr>
      <vt:lpstr>Slide 25</vt:lpstr>
    </vt:vector>
  </TitlesOfParts>
  <Company>SCG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H L</dc:creator>
  <cp:lastModifiedBy>anthony </cp:lastModifiedBy>
  <cp:revision>144</cp:revision>
  <dcterms:created xsi:type="dcterms:W3CDTF">2017-08-16T14:10:01Z</dcterms:created>
  <dcterms:modified xsi:type="dcterms:W3CDTF">2020-06-26T15:25:40Z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0x010100C5BDAE5DC72A0048B65D53434646D8EA</vt:lpwstr>
  </property>
  <property fmtid="{D5CDD505-2E9C-101B-9397-08002B2CF9AE}" pid="3" name="_dlc_DocIdItemGuid">
    <vt:lpwstr>c299468d-bfb6-4252-9895-a868b45dac46</vt:lpwstr>
  </property>
  <property fmtid="{D5CDD505-2E9C-101B-9397-08002B2CF9AE}" pid="4" name="KeyTopic">
    <vt:lpwstr>78;#Logos and Branding|c57e06f6-1cc2-495a-bd40-f225ac485860</vt:lpwstr>
  </property>
</Properties>
</file>