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7" r:id="rId2"/>
    <p:sldId id="291" r:id="rId3"/>
    <p:sldId id="259" r:id="rId4"/>
    <p:sldId id="258" r:id="rId5"/>
    <p:sldId id="289" r:id="rId6"/>
    <p:sldId id="288" r:id="rId7"/>
    <p:sldId id="294" r:id="rId8"/>
    <p:sldId id="290" r:id="rId9"/>
    <p:sldId id="274" r:id="rId10"/>
    <p:sldId id="282" r:id="rId11"/>
    <p:sldId id="285" r:id="rId12"/>
    <p:sldId id="286" r:id="rId13"/>
    <p:sldId id="264" r:id="rId14"/>
    <p:sldId id="293" r:id="rId15"/>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00"/>
    <a:srgbClr val="66FF33"/>
    <a:srgbClr val="FFE5FF"/>
    <a:srgbClr val="FF99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E9675A-28B7-491D-89A1-8446E85E9C06}" v="2" dt="2023-06-21T07:30:51.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287" autoAdjust="0"/>
    <p:restoredTop sz="94660"/>
  </p:normalViewPr>
  <p:slideViewPr>
    <p:cSldViewPr snapToGrid="0" showGuides="1">
      <p:cViewPr varScale="1">
        <p:scale>
          <a:sx n="68" d="100"/>
          <a:sy n="68" d="100"/>
        </p:scale>
        <p:origin x="2808" y="108"/>
      </p:cViewPr>
      <p:guideLst>
        <p:guide orient="horz" pos="3120"/>
        <p:guide pos="2160"/>
      </p:guideLst>
    </p:cSldViewPr>
  </p:slideViewPr>
  <p:notesTextViewPr>
    <p:cViewPr>
      <p:scale>
        <a:sx n="1" d="1"/>
        <a:sy n="1" d="1"/>
      </p:scale>
      <p:origin x="0" y="0"/>
    </p:cViewPr>
  </p:notesTextViewPr>
  <p:sorterViewPr>
    <p:cViewPr varScale="1">
      <p:scale>
        <a:sx n="1" d="1"/>
        <a:sy n="1" d="1"/>
      </p:scale>
      <p:origin x="0" y="-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5F09FC0-8CFC-4BCF-B6EE-8F47DECB1E05}" type="datetimeFigureOut">
              <a:rPr lang="en-GB" smtClean="0"/>
              <a:t>06/07/2023</a:t>
            </a:fld>
            <a:endParaRPr lang="en-GB"/>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2E47927-748E-47FB-931B-3DECA6CCC319}" type="slidenum">
              <a:rPr lang="en-GB" smtClean="0"/>
              <a:t>‹#›</a:t>
            </a:fld>
            <a:endParaRPr lang="en-GB"/>
          </a:p>
        </p:txBody>
      </p:sp>
    </p:spTree>
    <p:extLst>
      <p:ext uri="{BB962C8B-B14F-4D97-AF65-F5344CB8AC3E}">
        <p14:creationId xmlns:p14="http://schemas.microsoft.com/office/powerpoint/2010/main" val="224047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31162D-5637-460F-B599-52ACB129231B}" type="datetime1">
              <a:rPr lang="en-GB" smtClean="0"/>
              <a:t>06/07/2023</a:t>
            </a:fld>
            <a:endParaRPr lang="en-GB"/>
          </a:p>
        </p:txBody>
      </p:sp>
      <p:sp>
        <p:nvSpPr>
          <p:cNvPr id="5" name="Footer Placeholder 4"/>
          <p:cNvSpPr>
            <a:spLocks noGrp="1"/>
          </p:cNvSpPr>
          <p:nvPr>
            <p:ph type="ftr" sz="quarter" idx="11"/>
          </p:nvPr>
        </p:nvSpPr>
        <p:spPr/>
        <p:txBody>
          <a:bodyPr/>
          <a:lstStyle/>
          <a:p>
            <a:r>
              <a:rPr lang="en-GB"/>
              <a:t>Resources &gt; https://www.tes.com/teaching-resources/shop/HSCresources </a:t>
            </a:r>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158507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256CD-266C-4C85-9F9A-6ACD38E0D1A2}" type="datetime1">
              <a:rPr lang="en-GB" smtClean="0"/>
              <a:t>06/07/2023</a:t>
            </a:fld>
            <a:endParaRPr lang="en-GB"/>
          </a:p>
        </p:txBody>
      </p:sp>
      <p:sp>
        <p:nvSpPr>
          <p:cNvPr id="5" name="Footer Placeholder 4"/>
          <p:cNvSpPr>
            <a:spLocks noGrp="1"/>
          </p:cNvSpPr>
          <p:nvPr>
            <p:ph type="ftr" sz="quarter" idx="11"/>
          </p:nvPr>
        </p:nvSpPr>
        <p:spPr/>
        <p:txBody>
          <a:bodyPr/>
          <a:lstStyle/>
          <a:p>
            <a:r>
              <a:rPr lang="en-GB"/>
              <a:t>Resources &gt; https://www.tes.com/teaching-resources/shop/HSCresources </a:t>
            </a:r>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84476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E83695-5E3E-4125-A0F4-B8C82B14E09B}" type="datetime1">
              <a:rPr lang="en-GB" smtClean="0"/>
              <a:t>06/07/2023</a:t>
            </a:fld>
            <a:endParaRPr lang="en-GB"/>
          </a:p>
        </p:txBody>
      </p:sp>
      <p:sp>
        <p:nvSpPr>
          <p:cNvPr id="5" name="Footer Placeholder 4"/>
          <p:cNvSpPr>
            <a:spLocks noGrp="1"/>
          </p:cNvSpPr>
          <p:nvPr>
            <p:ph type="ftr" sz="quarter" idx="11"/>
          </p:nvPr>
        </p:nvSpPr>
        <p:spPr/>
        <p:txBody>
          <a:bodyPr/>
          <a:lstStyle/>
          <a:p>
            <a:r>
              <a:rPr lang="en-GB"/>
              <a:t>Resources &gt; https://www.tes.com/teaching-resources/shop/HSCresources </a:t>
            </a:r>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6745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1C6BB1-40C5-44E9-8A7B-5F0F7769D312}" type="datetime1">
              <a:rPr lang="en-GB" smtClean="0"/>
              <a:t>06/07/2023</a:t>
            </a:fld>
            <a:endParaRPr lang="en-GB"/>
          </a:p>
        </p:txBody>
      </p:sp>
      <p:sp>
        <p:nvSpPr>
          <p:cNvPr id="5" name="Footer Placeholder 4"/>
          <p:cNvSpPr>
            <a:spLocks noGrp="1"/>
          </p:cNvSpPr>
          <p:nvPr>
            <p:ph type="ftr" sz="quarter" idx="11"/>
          </p:nvPr>
        </p:nvSpPr>
        <p:spPr/>
        <p:txBody>
          <a:bodyPr/>
          <a:lstStyle/>
          <a:p>
            <a:r>
              <a:rPr lang="en-GB"/>
              <a:t>Resources &gt; https://www.tes.com/teaching-resources/shop/HSCresources </a:t>
            </a:r>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0010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9D3250-D1D0-4AD2-977D-5F4ADD1379CF}" type="datetime1">
              <a:rPr lang="en-GB" smtClean="0"/>
              <a:t>06/07/2023</a:t>
            </a:fld>
            <a:endParaRPr lang="en-GB"/>
          </a:p>
        </p:txBody>
      </p:sp>
      <p:sp>
        <p:nvSpPr>
          <p:cNvPr id="5" name="Footer Placeholder 4"/>
          <p:cNvSpPr>
            <a:spLocks noGrp="1"/>
          </p:cNvSpPr>
          <p:nvPr>
            <p:ph type="ftr" sz="quarter" idx="11"/>
          </p:nvPr>
        </p:nvSpPr>
        <p:spPr/>
        <p:txBody>
          <a:bodyPr/>
          <a:lstStyle/>
          <a:p>
            <a:r>
              <a:rPr lang="en-GB"/>
              <a:t>Resources &gt; https://www.tes.com/teaching-resources/shop/HSCresources </a:t>
            </a:r>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56016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AD7A52-5643-4059-B9E8-158DA8D99ADB}" type="datetime1">
              <a:rPr lang="en-GB" smtClean="0"/>
              <a:t>06/07/2023</a:t>
            </a:fld>
            <a:endParaRPr lang="en-GB"/>
          </a:p>
        </p:txBody>
      </p:sp>
      <p:sp>
        <p:nvSpPr>
          <p:cNvPr id="6" name="Footer Placeholder 5"/>
          <p:cNvSpPr>
            <a:spLocks noGrp="1"/>
          </p:cNvSpPr>
          <p:nvPr>
            <p:ph type="ftr" sz="quarter" idx="11"/>
          </p:nvPr>
        </p:nvSpPr>
        <p:spPr/>
        <p:txBody>
          <a:bodyPr/>
          <a:lstStyle/>
          <a:p>
            <a:r>
              <a:rPr lang="en-GB"/>
              <a:t>Resources &gt; https://www.tes.com/teaching-resources/shop/HSCresources </a:t>
            </a:r>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48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39E2FB-3266-4F63-85DA-BCC28D219846}" type="datetime1">
              <a:rPr lang="en-GB" smtClean="0"/>
              <a:t>06/07/2023</a:t>
            </a:fld>
            <a:endParaRPr lang="en-GB"/>
          </a:p>
        </p:txBody>
      </p:sp>
      <p:sp>
        <p:nvSpPr>
          <p:cNvPr id="8" name="Footer Placeholder 7"/>
          <p:cNvSpPr>
            <a:spLocks noGrp="1"/>
          </p:cNvSpPr>
          <p:nvPr>
            <p:ph type="ftr" sz="quarter" idx="11"/>
          </p:nvPr>
        </p:nvSpPr>
        <p:spPr/>
        <p:txBody>
          <a:bodyPr/>
          <a:lstStyle/>
          <a:p>
            <a:r>
              <a:rPr lang="en-GB"/>
              <a:t>Resources &gt; https://www.tes.com/teaching-resources/shop/HSCresources </a:t>
            </a:r>
          </a:p>
        </p:txBody>
      </p:sp>
      <p:sp>
        <p:nvSpPr>
          <p:cNvPr id="9" name="Slide Number Placeholder 8"/>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21086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3FC1B1-A7EC-45C9-A969-7C85ACF350D7}" type="datetime1">
              <a:rPr lang="en-GB" smtClean="0"/>
              <a:t>06/07/2023</a:t>
            </a:fld>
            <a:endParaRPr lang="en-GB"/>
          </a:p>
        </p:txBody>
      </p:sp>
      <p:sp>
        <p:nvSpPr>
          <p:cNvPr id="4" name="Footer Placeholder 3"/>
          <p:cNvSpPr>
            <a:spLocks noGrp="1"/>
          </p:cNvSpPr>
          <p:nvPr>
            <p:ph type="ftr" sz="quarter" idx="11"/>
          </p:nvPr>
        </p:nvSpPr>
        <p:spPr/>
        <p:txBody>
          <a:bodyPr/>
          <a:lstStyle/>
          <a:p>
            <a:r>
              <a:rPr lang="en-GB"/>
              <a:t>Resources &gt; https://www.tes.com/teaching-resources/shop/HSCresources </a:t>
            </a:r>
          </a:p>
        </p:txBody>
      </p:sp>
      <p:sp>
        <p:nvSpPr>
          <p:cNvPr id="5" name="Slide Number Placeholder 4"/>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32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7C951-9F98-4D50-A356-DE1A656398BE}" type="datetime1">
              <a:rPr lang="en-GB" smtClean="0"/>
              <a:t>06/07/2023</a:t>
            </a:fld>
            <a:endParaRPr lang="en-GB"/>
          </a:p>
        </p:txBody>
      </p:sp>
      <p:sp>
        <p:nvSpPr>
          <p:cNvPr id="3" name="Footer Placeholder 2"/>
          <p:cNvSpPr>
            <a:spLocks noGrp="1"/>
          </p:cNvSpPr>
          <p:nvPr>
            <p:ph type="ftr" sz="quarter" idx="11"/>
          </p:nvPr>
        </p:nvSpPr>
        <p:spPr/>
        <p:txBody>
          <a:bodyPr/>
          <a:lstStyle/>
          <a:p>
            <a:r>
              <a:rPr lang="en-GB"/>
              <a:t>Resources &gt; https://www.tes.com/teaching-resources/shop/HSCresources </a:t>
            </a:r>
          </a:p>
        </p:txBody>
      </p:sp>
      <p:sp>
        <p:nvSpPr>
          <p:cNvPr id="4" name="Slide Number Placeholder 3"/>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68895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B834DB7-2C87-4BC3-B265-D9B518E52689}" type="datetime1">
              <a:rPr lang="en-GB" smtClean="0"/>
              <a:t>06/07/2023</a:t>
            </a:fld>
            <a:endParaRPr lang="en-GB"/>
          </a:p>
        </p:txBody>
      </p:sp>
      <p:sp>
        <p:nvSpPr>
          <p:cNvPr id="6" name="Footer Placeholder 5"/>
          <p:cNvSpPr>
            <a:spLocks noGrp="1"/>
          </p:cNvSpPr>
          <p:nvPr>
            <p:ph type="ftr" sz="quarter" idx="11"/>
          </p:nvPr>
        </p:nvSpPr>
        <p:spPr/>
        <p:txBody>
          <a:bodyPr/>
          <a:lstStyle/>
          <a:p>
            <a:r>
              <a:rPr lang="en-GB"/>
              <a:t>Resources &gt; https://www.tes.com/teaching-resources/shop/HSCresources </a:t>
            </a:r>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01645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4E8041D-B474-4D8B-98AB-ECB66A3EB5F1}" type="datetime1">
              <a:rPr lang="en-GB" smtClean="0"/>
              <a:t>06/07/2023</a:t>
            </a:fld>
            <a:endParaRPr lang="en-GB"/>
          </a:p>
        </p:txBody>
      </p:sp>
      <p:sp>
        <p:nvSpPr>
          <p:cNvPr id="6" name="Footer Placeholder 5"/>
          <p:cNvSpPr>
            <a:spLocks noGrp="1"/>
          </p:cNvSpPr>
          <p:nvPr>
            <p:ph type="ftr" sz="quarter" idx="11"/>
          </p:nvPr>
        </p:nvSpPr>
        <p:spPr/>
        <p:txBody>
          <a:bodyPr/>
          <a:lstStyle/>
          <a:p>
            <a:r>
              <a:rPr lang="en-GB"/>
              <a:t>Resources &gt; https://www.tes.com/teaching-resources/shop/HSCresources </a:t>
            </a:r>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254433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BC4F78F-B8F3-47AA-AF7D-8F210663055B}" type="datetime1">
              <a:rPr lang="en-GB" smtClean="0"/>
              <a:t>06/07/2023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Resources &gt; https://www.tes.com/teaching-resources/shop/HSCresources </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2197ACC-EB3C-4466-A41B-F6CC006DF8B4}" type="slidenum">
              <a:rPr lang="en-GB" smtClean="0"/>
              <a:t>‹#›</a:t>
            </a:fld>
            <a:endParaRPr lang="en-GB"/>
          </a:p>
        </p:txBody>
      </p:sp>
    </p:spTree>
    <p:extLst>
      <p:ext uri="{BB962C8B-B14F-4D97-AF65-F5344CB8AC3E}">
        <p14:creationId xmlns:p14="http://schemas.microsoft.com/office/powerpoint/2010/main" val="3831777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eahg@shrewsbury.ac.uk"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1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pn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jpeg"/><Relationship Id="rId3" Type="http://schemas.openxmlformats.org/officeDocument/2006/relationships/image" Target="../media/image41.jpeg"/><Relationship Id="rId7" Type="http://schemas.openxmlformats.org/officeDocument/2006/relationships/image" Target="../media/image45.png"/><Relationship Id="rId12" Type="http://schemas.openxmlformats.org/officeDocument/2006/relationships/image" Target="../media/image50.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png"/><Relationship Id="rId15" Type="http://schemas.openxmlformats.org/officeDocument/2006/relationships/image" Target="../media/image53.jpeg"/><Relationship Id="rId10" Type="http://schemas.openxmlformats.org/officeDocument/2006/relationships/image" Target="../media/image48.jpe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jpeg"/></Relationships>
</file>

<file path=ppt/slides/_rels/slide8.xml.rels><?xml version="1.0" encoding="UTF-8" standalone="yes"?>
<Relationships xmlns="http://schemas.openxmlformats.org/package/2006/relationships"><Relationship Id="rId3" Type="http://schemas.openxmlformats.org/officeDocument/2006/relationships/hyperlink" Target="https://brewminate.com/media-and-culture/" TargetMode="External"/><Relationship Id="rId7" Type="http://schemas.openxmlformats.org/officeDocument/2006/relationships/image" Target="../media/image58.pn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575" y="476750"/>
            <a:ext cx="6353855" cy="1007481"/>
          </a:xfrm>
        </p:spPr>
        <p:txBody>
          <a:bodyPr/>
          <a:lstStyle/>
          <a:p>
            <a:pPr algn="ctr"/>
            <a:r>
              <a:rPr lang="en-GB" b="1" dirty="0">
                <a:solidFill>
                  <a:srgbClr val="0099CC"/>
                </a:solidFill>
                <a:latin typeface="Century Gothic" panose="020B0502020202020204" pitchFamily="34" charset="0"/>
              </a:rPr>
              <a:t>T-Level Health; Supporting Adult Nursing Induction</a:t>
            </a:r>
          </a:p>
        </p:txBody>
      </p:sp>
      <p:sp>
        <p:nvSpPr>
          <p:cNvPr id="3" name="Slide Number Placeholder 2">
            <a:extLst>
              <a:ext uri="{FF2B5EF4-FFF2-40B4-BE49-F238E27FC236}">
                <a16:creationId xmlns:a16="http://schemas.microsoft.com/office/drawing/2014/main" id="{7AB1FB7D-3A11-4DBA-A475-0BF02AB95265}"/>
              </a:ext>
            </a:extLst>
          </p:cNvPr>
          <p:cNvSpPr>
            <a:spLocks noGrp="1"/>
          </p:cNvSpPr>
          <p:nvPr>
            <p:ph type="sldNum" sz="quarter" idx="12"/>
          </p:nvPr>
        </p:nvSpPr>
        <p:spPr/>
        <p:txBody>
          <a:bodyPr/>
          <a:lstStyle/>
          <a:p>
            <a:fld id="{42197ACC-EB3C-4466-A41B-F6CC006DF8B4}" type="slidenum">
              <a:rPr lang="en-GB" smtClean="0"/>
              <a:t>1</a:t>
            </a:fld>
            <a:endParaRPr lang="en-GB"/>
          </a:p>
        </p:txBody>
      </p:sp>
      <p:pic>
        <p:nvPicPr>
          <p:cNvPr id="5" name="Picture 4">
            <a:extLst>
              <a:ext uri="{FF2B5EF4-FFF2-40B4-BE49-F238E27FC236}">
                <a16:creationId xmlns:a16="http://schemas.microsoft.com/office/drawing/2014/main" id="{5B45E055-3E73-FF3F-694A-53414B09E00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97049" y="1522141"/>
            <a:ext cx="4866937" cy="6161335"/>
          </a:xfrm>
          <a:prstGeom prst="rect">
            <a:avLst/>
          </a:prstGeom>
          <a:ln>
            <a:solidFill>
              <a:schemeClr val="accent1"/>
            </a:solidFill>
          </a:ln>
        </p:spPr>
      </p:pic>
      <p:sp>
        <p:nvSpPr>
          <p:cNvPr id="6" name="TextBox 5">
            <a:extLst>
              <a:ext uri="{FF2B5EF4-FFF2-40B4-BE49-F238E27FC236}">
                <a16:creationId xmlns:a16="http://schemas.microsoft.com/office/drawing/2014/main" id="{22BC5C61-CC53-39D9-D5F0-A05C9D278D02}"/>
              </a:ext>
            </a:extLst>
          </p:cNvPr>
          <p:cNvSpPr txBox="1"/>
          <p:nvPr/>
        </p:nvSpPr>
        <p:spPr>
          <a:xfrm>
            <a:off x="4404417" y="1697497"/>
            <a:ext cx="1130969" cy="923330"/>
          </a:xfrm>
          <a:prstGeom prst="rect">
            <a:avLst/>
          </a:prstGeom>
          <a:noFill/>
        </p:spPr>
        <p:txBody>
          <a:bodyPr wrap="square" rtlCol="0">
            <a:spAutoFit/>
          </a:bodyPr>
          <a:lstStyle/>
          <a:p>
            <a:r>
              <a:rPr lang="en-GB" b="1" dirty="0"/>
              <a:t>This is the course textbook</a:t>
            </a:r>
          </a:p>
        </p:txBody>
      </p:sp>
      <p:sp>
        <p:nvSpPr>
          <p:cNvPr id="7" name="TextBox 6">
            <a:extLst>
              <a:ext uri="{FF2B5EF4-FFF2-40B4-BE49-F238E27FC236}">
                <a16:creationId xmlns:a16="http://schemas.microsoft.com/office/drawing/2014/main" id="{1750519B-B092-E271-8A55-BE39998F4A23}"/>
              </a:ext>
            </a:extLst>
          </p:cNvPr>
          <p:cNvSpPr txBox="1"/>
          <p:nvPr/>
        </p:nvSpPr>
        <p:spPr>
          <a:xfrm>
            <a:off x="155575" y="8317097"/>
            <a:ext cx="6588125" cy="1463606"/>
          </a:xfrm>
          <a:prstGeom prst="rect">
            <a:avLst/>
          </a:prstGeom>
          <a:noFill/>
        </p:spPr>
        <p:txBody>
          <a:bodyPr wrap="square">
            <a:spAutoFit/>
          </a:bodyPr>
          <a:lstStyle/>
          <a:p>
            <a:pPr algn="just" fontAlgn="base">
              <a:lnSpc>
                <a:spcPct val="107000"/>
              </a:lnSpc>
              <a:spcAft>
                <a:spcPts val="800"/>
              </a:spcAft>
            </a:pPr>
            <a:r>
              <a:rPr lang="en-GB" sz="1800" dirty="0">
                <a:effectLst/>
                <a:latin typeface="Comic Sans MS" panose="030F0702030302020204" pitchFamily="66" charset="0"/>
                <a:ea typeface="Times New Roman" panose="02020603050405020304" pitchFamily="18" charset="0"/>
                <a:cs typeface="Arial" panose="020B0604020202020204" pitchFamily="34" charset="0"/>
              </a:rPr>
              <a:t>Please email completed documents to</a:t>
            </a:r>
            <a:r>
              <a:rPr lang="en-GB" sz="1800" b="1" dirty="0">
                <a:effectLst/>
                <a:latin typeface="Comic Sans MS" panose="030F0702030302020204" pitchFamily="66" charset="0"/>
                <a:ea typeface="Times New Roman" panose="02020603050405020304" pitchFamily="18" charset="0"/>
                <a:cs typeface="Arial" panose="020B0604020202020204" pitchFamily="34" charset="0"/>
              </a:rPr>
              <a:t> Leah</a:t>
            </a:r>
            <a:r>
              <a:rPr lang="en-GB" sz="1800" dirty="0">
                <a:effectLst/>
                <a:latin typeface="Comic Sans MS" panose="030F0702030302020204" pitchFamily="66" charset="0"/>
                <a:ea typeface="Times New Roman" panose="02020603050405020304" pitchFamily="18" charset="0"/>
                <a:cs typeface="Arial" panose="020B0604020202020204" pitchFamily="34" charset="0"/>
              </a:rPr>
              <a:t> by Friday 18</a:t>
            </a:r>
            <a:r>
              <a:rPr lang="en-GB" sz="1800" baseline="30000" dirty="0">
                <a:effectLst/>
                <a:latin typeface="Comic Sans MS" panose="030F0702030302020204" pitchFamily="66" charset="0"/>
                <a:ea typeface="Times New Roman" panose="02020603050405020304" pitchFamily="18" charset="0"/>
                <a:cs typeface="Arial" panose="020B0604020202020204" pitchFamily="34" charset="0"/>
              </a:rPr>
              <a:t>th</a:t>
            </a:r>
            <a:r>
              <a:rPr lang="en-GB" sz="1800" dirty="0">
                <a:effectLst/>
                <a:latin typeface="Comic Sans MS" panose="030F0702030302020204" pitchFamily="66" charset="0"/>
                <a:ea typeface="Times New Roman" panose="02020603050405020304" pitchFamily="18" charset="0"/>
                <a:cs typeface="Arial" panose="020B0604020202020204" pitchFamily="34" charset="0"/>
              </a:rPr>
              <a:t> Aug 2023.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n-GB" sz="1800" dirty="0">
                <a:effectLst/>
                <a:latin typeface="Comic Sans MS" panose="030F0702030302020204" pitchFamily="66" charset="0"/>
                <a:ea typeface="Times New Roman" panose="02020603050405020304" pitchFamily="18" charset="0"/>
                <a:cs typeface="Arial" panose="020B0604020202020204" pitchFamily="34" charset="0"/>
              </a:rPr>
              <a:t>If you have any questions, please email: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omic Sans MS" panose="030F0702030302020204" pitchFamily="66" charset="0"/>
                <a:ea typeface="Times New Roman" panose="02020603050405020304" pitchFamily="18" charset="0"/>
                <a:cs typeface="Arial" panose="020B0604020202020204" pitchFamily="34" charset="0"/>
              </a:rPr>
              <a:t>Leah Marshall </a:t>
            </a:r>
            <a:r>
              <a:rPr lang="en-GB" sz="1800" dirty="0">
                <a:solidFill>
                  <a:srgbClr val="0000FF"/>
                </a:solidFill>
                <a:effectLst/>
                <a:latin typeface="Comic Sans MS" panose="030F0702030302020204" pitchFamily="66" charset="0"/>
                <a:ea typeface="Times New Roman" panose="02020603050405020304" pitchFamily="18" charset="0"/>
                <a:cs typeface="Arial" panose="020B0604020202020204" pitchFamily="34" charset="0"/>
                <a:hlinkClick r:id="rId3"/>
              </a:rPr>
              <a:t>leahg@shrewsbury.ac.uk</a:t>
            </a:r>
            <a:endParaRPr lang="en-GB" dirty="0"/>
          </a:p>
        </p:txBody>
      </p:sp>
      <p:sp>
        <p:nvSpPr>
          <p:cNvPr id="8" name="TextBox 7">
            <a:extLst>
              <a:ext uri="{FF2B5EF4-FFF2-40B4-BE49-F238E27FC236}">
                <a16:creationId xmlns:a16="http://schemas.microsoft.com/office/drawing/2014/main" id="{118B3C6C-5D8E-2023-ECEE-475ACB4232E0}"/>
              </a:ext>
            </a:extLst>
          </p:cNvPr>
          <p:cNvSpPr txBox="1"/>
          <p:nvPr/>
        </p:nvSpPr>
        <p:spPr>
          <a:xfrm>
            <a:off x="897049" y="7782680"/>
            <a:ext cx="4638337" cy="369332"/>
          </a:xfrm>
          <a:prstGeom prst="rect">
            <a:avLst/>
          </a:prstGeom>
          <a:noFill/>
        </p:spPr>
        <p:txBody>
          <a:bodyPr wrap="square" rtlCol="0">
            <a:spAutoFit/>
          </a:bodyPr>
          <a:lstStyle/>
          <a:p>
            <a:r>
              <a:rPr lang="en-GB" dirty="0"/>
              <a:t>Name: </a:t>
            </a:r>
          </a:p>
        </p:txBody>
      </p:sp>
      <p:cxnSp>
        <p:nvCxnSpPr>
          <p:cNvPr id="10" name="Straight Connector 9">
            <a:extLst>
              <a:ext uri="{FF2B5EF4-FFF2-40B4-BE49-F238E27FC236}">
                <a16:creationId xmlns:a16="http://schemas.microsoft.com/office/drawing/2014/main" id="{477E23B7-BF98-6D6A-E349-26D99EC3F2A6}"/>
              </a:ext>
            </a:extLst>
          </p:cNvPr>
          <p:cNvCxnSpPr/>
          <p:nvPr/>
        </p:nvCxnSpPr>
        <p:spPr>
          <a:xfrm>
            <a:off x="1698171" y="8107081"/>
            <a:ext cx="406581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02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ssar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0" y="0"/>
            <a:ext cx="6858000" cy="12324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062020724"/>
              </p:ext>
            </p:extLst>
          </p:nvPr>
        </p:nvGraphicFramePr>
        <p:xfrm>
          <a:off x="471486" y="1232453"/>
          <a:ext cx="5915027" cy="7838884"/>
        </p:xfrm>
        <a:graphic>
          <a:graphicData uri="http://schemas.openxmlformats.org/drawingml/2006/table">
            <a:tbl>
              <a:tblPr firstRow="1" bandRow="1">
                <a:tableStyleId>{5940675A-B579-460E-94D1-54222C63F5DA}</a:tableStyleId>
              </a:tblPr>
              <a:tblGrid>
                <a:gridCol w="1304160">
                  <a:extLst>
                    <a:ext uri="{9D8B030D-6E8A-4147-A177-3AD203B41FA5}">
                      <a16:colId xmlns:a16="http://schemas.microsoft.com/office/drawing/2014/main" val="4230499068"/>
                    </a:ext>
                  </a:extLst>
                </a:gridCol>
                <a:gridCol w="2948754">
                  <a:extLst>
                    <a:ext uri="{9D8B030D-6E8A-4147-A177-3AD203B41FA5}">
                      <a16:colId xmlns:a16="http://schemas.microsoft.com/office/drawing/2014/main" val="4098062936"/>
                    </a:ext>
                  </a:extLst>
                </a:gridCol>
                <a:gridCol w="1662113">
                  <a:extLst>
                    <a:ext uri="{9D8B030D-6E8A-4147-A177-3AD203B41FA5}">
                      <a16:colId xmlns:a16="http://schemas.microsoft.com/office/drawing/2014/main" val="1352746463"/>
                    </a:ext>
                  </a:extLst>
                </a:gridCol>
              </a:tblGrid>
              <a:tr h="326926">
                <a:tc>
                  <a:txBody>
                    <a:bodyPr/>
                    <a:lstStyle/>
                    <a:p>
                      <a:pPr algn="ctr"/>
                      <a:r>
                        <a:rPr lang="en-GB" sz="1200" b="1" dirty="0">
                          <a:latin typeface="Century Gothic" panose="020B0502020202020204" pitchFamily="34" charset="0"/>
                        </a:rPr>
                        <a:t>Term</a:t>
                      </a:r>
                    </a:p>
                  </a:txBody>
                  <a:tcPr anchor="ctr">
                    <a:solidFill>
                      <a:schemeClr val="bg1">
                        <a:lumMod val="95000"/>
                      </a:schemeClr>
                    </a:solidFill>
                  </a:tcPr>
                </a:tc>
                <a:tc>
                  <a:txBody>
                    <a:bodyPr/>
                    <a:lstStyle/>
                    <a:p>
                      <a:pPr algn="ctr"/>
                      <a:r>
                        <a:rPr lang="en-GB" sz="1200" b="1" dirty="0">
                          <a:latin typeface="Century Gothic" panose="020B0502020202020204" pitchFamily="34" charset="0"/>
                        </a:rPr>
                        <a:t>Definition</a:t>
                      </a:r>
                    </a:p>
                  </a:txBody>
                  <a:tcPr anchor="ctr">
                    <a:solidFill>
                      <a:schemeClr val="bg1">
                        <a:lumMod val="95000"/>
                      </a:schemeClr>
                    </a:solidFill>
                  </a:tcPr>
                </a:tc>
                <a:tc>
                  <a:txBody>
                    <a:bodyPr/>
                    <a:lstStyle/>
                    <a:p>
                      <a:pPr algn="ctr"/>
                      <a:r>
                        <a:rPr lang="en-GB" sz="1100" b="1" dirty="0">
                          <a:latin typeface="Century Gothic" panose="020B0502020202020204" pitchFamily="34" charset="0"/>
                        </a:rPr>
                        <a:t>Pic/image/draw</a:t>
                      </a:r>
                    </a:p>
                  </a:txBody>
                  <a:tcPr anchor="ctr">
                    <a:solidFill>
                      <a:schemeClr val="bg1">
                        <a:lumMod val="95000"/>
                      </a:schemeClr>
                    </a:solidFill>
                  </a:tcPr>
                </a:tc>
                <a:extLst>
                  <a:ext uri="{0D108BD9-81ED-4DB2-BD59-A6C34878D82A}">
                    <a16:rowId xmlns:a16="http://schemas.microsoft.com/office/drawing/2014/main" val="2859577045"/>
                  </a:ext>
                </a:extLst>
              </a:tr>
              <a:tr h="834662">
                <a:tc>
                  <a:txBody>
                    <a:bodyPr/>
                    <a:lstStyle/>
                    <a:p>
                      <a:pPr algn="ctr"/>
                      <a:r>
                        <a:rPr lang="en-GB" dirty="0">
                          <a:latin typeface="Century Gothic" panose="020B0502020202020204" pitchFamily="34" charset="0"/>
                        </a:rPr>
                        <a:t>Fine Motor Skills</a:t>
                      </a:r>
                    </a:p>
                  </a:txBody>
                  <a:tcPr anchor="ctr">
                    <a:solidFill>
                      <a:schemeClr val="bg1">
                        <a:lumMod val="95000"/>
                      </a:schemeClr>
                    </a:solidFill>
                  </a:tcPr>
                </a:tc>
                <a:tc>
                  <a:txBody>
                    <a:bodyPr/>
                    <a:lstStyle/>
                    <a:p>
                      <a:pPr algn="ctr"/>
                      <a:endParaRPr lang="en-GB" sz="1100" dirty="0">
                        <a:latin typeface="Century Gothic" panose="020B0502020202020204" pitchFamily="34" charset="0"/>
                      </a:endParaRPr>
                    </a:p>
                  </a:txBody>
                  <a:tcPr anchor="ctr"/>
                </a:tc>
                <a:tc>
                  <a:txBody>
                    <a:bodyPr/>
                    <a:lstStyle/>
                    <a:p>
                      <a:pPr algn="ctr"/>
                      <a:endParaRPr lang="en-GB" sz="1100" dirty="0">
                        <a:latin typeface="Century Gothic" panose="020B0502020202020204" pitchFamily="34" charset="0"/>
                      </a:endParaRPr>
                    </a:p>
                  </a:txBody>
                  <a:tcPr anchor="ctr"/>
                </a:tc>
                <a:extLst>
                  <a:ext uri="{0D108BD9-81ED-4DB2-BD59-A6C34878D82A}">
                    <a16:rowId xmlns:a16="http://schemas.microsoft.com/office/drawing/2014/main" val="25487915"/>
                  </a:ext>
                </a:extLst>
              </a:tr>
              <a:tr h="834662">
                <a:tc>
                  <a:txBody>
                    <a:bodyPr/>
                    <a:lstStyle/>
                    <a:p>
                      <a:pPr algn="ctr"/>
                      <a:r>
                        <a:rPr lang="en-GB" dirty="0">
                          <a:latin typeface="Century Gothic" panose="020B0502020202020204" pitchFamily="34" charset="0"/>
                        </a:rPr>
                        <a:t>Growth </a:t>
                      </a:r>
                    </a:p>
                  </a:txBody>
                  <a:tcPr anchor="ctr">
                    <a:solidFill>
                      <a:schemeClr val="bg1">
                        <a:lumMod val="95000"/>
                      </a:schemeClr>
                    </a:solidFill>
                  </a:tcPr>
                </a:tc>
                <a:tc>
                  <a:txBody>
                    <a:bodyPr/>
                    <a:lstStyle/>
                    <a:p>
                      <a:pPr algn="ctr"/>
                      <a:endParaRPr lang="en-GB" sz="1100" dirty="0">
                        <a:latin typeface="Century Gothic" panose="020B0502020202020204" pitchFamily="34" charset="0"/>
                      </a:endParaRPr>
                    </a:p>
                  </a:txBody>
                  <a:tcPr anchor="ctr"/>
                </a:tc>
                <a:tc>
                  <a:txBody>
                    <a:bodyPr/>
                    <a:lstStyle/>
                    <a:p>
                      <a:pPr algn="ctr"/>
                      <a:endParaRPr lang="en-GB" sz="1100" dirty="0">
                        <a:latin typeface="Century Gothic" panose="020B0502020202020204" pitchFamily="34" charset="0"/>
                      </a:endParaRPr>
                    </a:p>
                  </a:txBody>
                  <a:tcPr anchor="ctr"/>
                </a:tc>
                <a:extLst>
                  <a:ext uri="{0D108BD9-81ED-4DB2-BD59-A6C34878D82A}">
                    <a16:rowId xmlns:a16="http://schemas.microsoft.com/office/drawing/2014/main" val="4004193445"/>
                  </a:ext>
                </a:extLst>
              </a:tr>
              <a:tr h="834662">
                <a:tc>
                  <a:txBody>
                    <a:bodyPr/>
                    <a:lstStyle/>
                    <a:p>
                      <a:pPr algn="ctr"/>
                      <a:r>
                        <a:rPr lang="en-GB" dirty="0">
                          <a:latin typeface="Century Gothic" panose="020B0502020202020204" pitchFamily="34" charset="0"/>
                        </a:rPr>
                        <a:t>Holistic Approach</a:t>
                      </a:r>
                    </a:p>
                  </a:txBody>
                  <a:tcPr anchor="ctr">
                    <a:solidFill>
                      <a:schemeClr val="bg1">
                        <a:lumMod val="95000"/>
                      </a:schemeClr>
                    </a:solidFill>
                  </a:tcPr>
                </a:tc>
                <a:tc>
                  <a:txBody>
                    <a:bodyPr/>
                    <a:lstStyle/>
                    <a:p>
                      <a:pPr algn="ctr"/>
                      <a:endParaRPr lang="en-GB" sz="1100" dirty="0">
                        <a:latin typeface="Century Gothic" panose="020B0502020202020204" pitchFamily="34" charset="0"/>
                      </a:endParaRPr>
                    </a:p>
                  </a:txBody>
                  <a:tcPr anchor="ctr"/>
                </a:tc>
                <a:tc>
                  <a:txBody>
                    <a:bodyPr/>
                    <a:lstStyle/>
                    <a:p>
                      <a:pPr algn="ctr"/>
                      <a:endParaRPr lang="en-GB" sz="1100" dirty="0">
                        <a:latin typeface="Century Gothic" panose="020B0502020202020204" pitchFamily="34" charset="0"/>
                      </a:endParaRPr>
                    </a:p>
                  </a:txBody>
                  <a:tcPr anchor="ctr"/>
                </a:tc>
                <a:extLst>
                  <a:ext uri="{0D108BD9-81ED-4DB2-BD59-A6C34878D82A}">
                    <a16:rowId xmlns:a16="http://schemas.microsoft.com/office/drawing/2014/main" val="1609015055"/>
                  </a:ext>
                </a:extLst>
              </a:tr>
              <a:tr h="834662">
                <a:tc>
                  <a:txBody>
                    <a:bodyPr/>
                    <a:lstStyle/>
                    <a:p>
                      <a:pPr algn="ctr"/>
                      <a:r>
                        <a:rPr lang="en-GB" dirty="0">
                          <a:latin typeface="Century Gothic" panose="020B0502020202020204" pitchFamily="34" charset="0"/>
                        </a:rPr>
                        <a:t>Multi-disciplinary team</a:t>
                      </a:r>
                    </a:p>
                  </a:txBody>
                  <a:tcPr anchor="ctr">
                    <a:solidFill>
                      <a:schemeClr val="bg1">
                        <a:lumMod val="95000"/>
                      </a:schemeClr>
                    </a:solidFill>
                  </a:tcPr>
                </a:tc>
                <a:tc>
                  <a:txBody>
                    <a:bodyPr/>
                    <a:lstStyle/>
                    <a:p>
                      <a:pPr algn="ctr"/>
                      <a:endParaRPr lang="en-GB" sz="1100" dirty="0">
                        <a:latin typeface="Century Gothic" panose="020B0502020202020204" pitchFamily="34" charset="0"/>
                      </a:endParaRPr>
                    </a:p>
                  </a:txBody>
                  <a:tcPr anchor="ctr"/>
                </a:tc>
                <a:tc>
                  <a:txBody>
                    <a:bodyPr/>
                    <a:lstStyle/>
                    <a:p>
                      <a:pPr algn="ctr"/>
                      <a:endParaRPr lang="en-GB" sz="1100" dirty="0">
                        <a:latin typeface="Century Gothic" panose="020B0502020202020204" pitchFamily="34" charset="0"/>
                      </a:endParaRPr>
                    </a:p>
                  </a:txBody>
                  <a:tcPr anchor="ctr"/>
                </a:tc>
                <a:extLst>
                  <a:ext uri="{0D108BD9-81ED-4DB2-BD59-A6C34878D82A}">
                    <a16:rowId xmlns:a16="http://schemas.microsoft.com/office/drawing/2014/main" val="2305835539"/>
                  </a:ext>
                </a:extLst>
              </a:tr>
              <a:tr h="834662">
                <a:tc>
                  <a:txBody>
                    <a:bodyPr/>
                    <a:lstStyle/>
                    <a:p>
                      <a:pPr algn="ctr"/>
                      <a:r>
                        <a:rPr lang="en-GB" dirty="0">
                          <a:latin typeface="Century Gothic" panose="020B0502020202020204" pitchFamily="34" charset="0"/>
                        </a:rPr>
                        <a:t>Nature</a:t>
                      </a:r>
                    </a:p>
                  </a:txBody>
                  <a:tcPr anchor="ctr">
                    <a:solidFill>
                      <a:schemeClr val="bg1">
                        <a:lumMod val="95000"/>
                      </a:schemeClr>
                    </a:solidFill>
                  </a:tcPr>
                </a:tc>
                <a:tc>
                  <a:txBody>
                    <a:bodyPr/>
                    <a:lstStyle/>
                    <a:p>
                      <a:pPr algn="ctr"/>
                      <a:endParaRPr lang="en-GB" sz="1100" dirty="0">
                        <a:latin typeface="Century Gothic" panose="020B0502020202020204" pitchFamily="34" charset="0"/>
                      </a:endParaRPr>
                    </a:p>
                  </a:txBody>
                  <a:tcPr anchor="ctr"/>
                </a:tc>
                <a:tc>
                  <a:txBody>
                    <a:bodyPr/>
                    <a:lstStyle/>
                    <a:p>
                      <a:pPr algn="ctr"/>
                      <a:endParaRPr lang="en-GB" sz="1100" dirty="0">
                        <a:latin typeface="Century Gothic" panose="020B0502020202020204" pitchFamily="34" charset="0"/>
                      </a:endParaRPr>
                    </a:p>
                  </a:txBody>
                  <a:tcPr anchor="ctr"/>
                </a:tc>
                <a:extLst>
                  <a:ext uri="{0D108BD9-81ED-4DB2-BD59-A6C34878D82A}">
                    <a16:rowId xmlns:a16="http://schemas.microsoft.com/office/drawing/2014/main" val="2360651910"/>
                  </a:ext>
                </a:extLst>
              </a:tr>
              <a:tr h="834662">
                <a:tc>
                  <a:txBody>
                    <a:bodyPr/>
                    <a:lstStyle/>
                    <a:p>
                      <a:pPr algn="ctr"/>
                      <a:r>
                        <a:rPr lang="en-GB" dirty="0">
                          <a:latin typeface="Century Gothic" panose="020B0502020202020204" pitchFamily="34" charset="0"/>
                        </a:rPr>
                        <a:t>Nurture</a:t>
                      </a:r>
                    </a:p>
                  </a:txBody>
                  <a:tcPr anchor="ctr">
                    <a:solidFill>
                      <a:schemeClr val="bg1">
                        <a:lumMod val="95000"/>
                      </a:schemeClr>
                    </a:solidFill>
                  </a:tcPr>
                </a:tc>
                <a:tc>
                  <a:txBody>
                    <a:bodyPr/>
                    <a:lstStyle/>
                    <a:p>
                      <a:pPr algn="ctr"/>
                      <a:endParaRPr lang="en-GB" sz="1100" dirty="0">
                        <a:latin typeface="Century Gothic" panose="020B0502020202020204" pitchFamily="34" charset="0"/>
                      </a:endParaRPr>
                    </a:p>
                  </a:txBody>
                  <a:tcPr anchor="ctr"/>
                </a:tc>
                <a:tc>
                  <a:txBody>
                    <a:bodyPr/>
                    <a:lstStyle/>
                    <a:p>
                      <a:pPr algn="ctr"/>
                      <a:endParaRPr lang="en-GB" sz="1100" dirty="0">
                        <a:latin typeface="Century Gothic" panose="020B0502020202020204" pitchFamily="34" charset="0"/>
                      </a:endParaRPr>
                    </a:p>
                  </a:txBody>
                  <a:tcPr anchor="ctr"/>
                </a:tc>
                <a:extLst>
                  <a:ext uri="{0D108BD9-81ED-4DB2-BD59-A6C34878D82A}">
                    <a16:rowId xmlns:a16="http://schemas.microsoft.com/office/drawing/2014/main" val="2471158902"/>
                  </a:ext>
                </a:extLst>
              </a:tr>
              <a:tr h="834662">
                <a:tc>
                  <a:txBody>
                    <a:bodyPr/>
                    <a:lstStyle/>
                    <a:p>
                      <a:pPr algn="ctr"/>
                      <a:r>
                        <a:rPr lang="en-GB" dirty="0">
                          <a:latin typeface="Century Gothic" panose="020B0502020202020204" pitchFamily="34" charset="0"/>
                        </a:rPr>
                        <a:t>Risk Assessment </a:t>
                      </a:r>
                    </a:p>
                  </a:txBody>
                  <a:tcPr anchor="ctr">
                    <a:solidFill>
                      <a:schemeClr val="bg1">
                        <a:lumMod val="95000"/>
                      </a:schemeClr>
                    </a:solidFill>
                  </a:tcPr>
                </a:tc>
                <a:tc>
                  <a:txBody>
                    <a:bodyPr/>
                    <a:lstStyle/>
                    <a:p>
                      <a:pPr algn="ctr"/>
                      <a:endParaRPr lang="en-GB" sz="1100" dirty="0">
                        <a:latin typeface="Century Gothic" panose="020B0502020202020204" pitchFamily="34" charset="0"/>
                      </a:endParaRPr>
                    </a:p>
                  </a:txBody>
                  <a:tcPr anchor="ctr"/>
                </a:tc>
                <a:tc>
                  <a:txBody>
                    <a:bodyPr/>
                    <a:lstStyle/>
                    <a:p>
                      <a:pPr algn="ctr"/>
                      <a:endParaRPr lang="en-GB" sz="1100" dirty="0">
                        <a:latin typeface="Century Gothic" panose="020B0502020202020204" pitchFamily="34" charset="0"/>
                      </a:endParaRPr>
                    </a:p>
                  </a:txBody>
                  <a:tcPr anchor="ctr"/>
                </a:tc>
                <a:extLst>
                  <a:ext uri="{0D108BD9-81ED-4DB2-BD59-A6C34878D82A}">
                    <a16:rowId xmlns:a16="http://schemas.microsoft.com/office/drawing/2014/main" val="2499787311"/>
                  </a:ext>
                </a:extLst>
              </a:tr>
              <a:tr h="834662">
                <a:tc>
                  <a:txBody>
                    <a:bodyPr/>
                    <a:lstStyle/>
                    <a:p>
                      <a:pPr algn="ctr"/>
                      <a:r>
                        <a:rPr lang="en-GB" sz="1300" dirty="0">
                          <a:latin typeface="Century Gothic" panose="020B0502020202020204" pitchFamily="34" charset="0"/>
                        </a:rPr>
                        <a:t>Safeguarding </a:t>
                      </a:r>
                    </a:p>
                  </a:txBody>
                  <a:tcPr anchor="ctr">
                    <a:solidFill>
                      <a:schemeClr val="bg1">
                        <a:lumMod val="95000"/>
                      </a:schemeClr>
                    </a:solidFill>
                  </a:tcPr>
                </a:tc>
                <a:tc>
                  <a:txBody>
                    <a:bodyPr/>
                    <a:lstStyle/>
                    <a:p>
                      <a:pPr algn="ctr"/>
                      <a:endParaRPr lang="en-GB" sz="1100" dirty="0">
                        <a:latin typeface="Century Gothic" panose="020B0502020202020204" pitchFamily="34" charset="0"/>
                      </a:endParaRPr>
                    </a:p>
                  </a:txBody>
                  <a:tcPr anchor="ctr"/>
                </a:tc>
                <a:tc>
                  <a:txBody>
                    <a:bodyPr/>
                    <a:lstStyle/>
                    <a:p>
                      <a:pPr algn="ctr"/>
                      <a:endParaRPr lang="en-GB" sz="1100" dirty="0">
                        <a:latin typeface="Century Gothic" panose="020B0502020202020204" pitchFamily="34" charset="0"/>
                      </a:endParaRPr>
                    </a:p>
                  </a:txBody>
                  <a:tcPr anchor="ctr"/>
                </a:tc>
                <a:extLst>
                  <a:ext uri="{0D108BD9-81ED-4DB2-BD59-A6C34878D82A}">
                    <a16:rowId xmlns:a16="http://schemas.microsoft.com/office/drawing/2014/main" val="1628823345"/>
                  </a:ext>
                </a:extLst>
              </a:tr>
              <a:tr h="834662">
                <a:tc>
                  <a:txBody>
                    <a:bodyPr/>
                    <a:lstStyle/>
                    <a:p>
                      <a:pPr algn="ctr"/>
                      <a:r>
                        <a:rPr lang="en-GB" dirty="0">
                          <a:latin typeface="Century Gothic" panose="020B0502020202020204" pitchFamily="34" charset="0"/>
                        </a:rPr>
                        <a:t>Self-Esteem </a:t>
                      </a:r>
                    </a:p>
                  </a:txBody>
                  <a:tcPr anchor="ctr">
                    <a:solidFill>
                      <a:schemeClr val="bg1">
                        <a:lumMod val="95000"/>
                      </a:schemeClr>
                    </a:solidFill>
                  </a:tcPr>
                </a:tc>
                <a:tc>
                  <a:txBody>
                    <a:bodyPr/>
                    <a:lstStyle/>
                    <a:p>
                      <a:pPr algn="ctr"/>
                      <a:endParaRPr lang="en-GB" sz="1100" dirty="0">
                        <a:latin typeface="Century Gothic" panose="020B0502020202020204" pitchFamily="34" charset="0"/>
                      </a:endParaRPr>
                    </a:p>
                  </a:txBody>
                  <a:tcPr anchor="ctr"/>
                </a:tc>
                <a:tc>
                  <a:txBody>
                    <a:bodyPr/>
                    <a:lstStyle/>
                    <a:p>
                      <a:pPr algn="ctr"/>
                      <a:endParaRPr lang="en-GB" sz="1100" dirty="0">
                        <a:latin typeface="Century Gothic" panose="020B0502020202020204" pitchFamily="34" charset="0"/>
                      </a:endParaRPr>
                    </a:p>
                  </a:txBody>
                  <a:tcPr anchor="ctr"/>
                </a:tc>
                <a:extLst>
                  <a:ext uri="{0D108BD9-81ED-4DB2-BD59-A6C34878D82A}">
                    <a16:rowId xmlns:a16="http://schemas.microsoft.com/office/drawing/2014/main" val="3648356941"/>
                  </a:ext>
                </a:extLst>
              </a:tr>
            </a:tbl>
          </a:graphicData>
        </a:graphic>
      </p:graphicFrame>
      <p:sp>
        <p:nvSpPr>
          <p:cNvPr id="2" name="Slide Number Placeholder 1">
            <a:extLst>
              <a:ext uri="{FF2B5EF4-FFF2-40B4-BE49-F238E27FC236}">
                <a16:creationId xmlns:a16="http://schemas.microsoft.com/office/drawing/2014/main" id="{798D3217-0EA7-4DE8-B5F9-3A6D515D2701}"/>
              </a:ext>
            </a:extLst>
          </p:cNvPr>
          <p:cNvSpPr>
            <a:spLocks noGrp="1"/>
          </p:cNvSpPr>
          <p:nvPr>
            <p:ph type="sldNum" sz="quarter" idx="12"/>
          </p:nvPr>
        </p:nvSpPr>
        <p:spPr/>
        <p:txBody>
          <a:bodyPr/>
          <a:lstStyle/>
          <a:p>
            <a:fld id="{42197ACC-EB3C-4466-A41B-F6CC006DF8B4}" type="slidenum">
              <a:rPr lang="en-GB" smtClean="0"/>
              <a:t>10</a:t>
            </a:fld>
            <a:endParaRPr lang="en-GB"/>
          </a:p>
        </p:txBody>
      </p:sp>
      <p:sp>
        <p:nvSpPr>
          <p:cNvPr id="3" name="Footer Placeholder 2">
            <a:extLst>
              <a:ext uri="{FF2B5EF4-FFF2-40B4-BE49-F238E27FC236}">
                <a16:creationId xmlns:a16="http://schemas.microsoft.com/office/drawing/2014/main" id="{125A0867-F9EB-159D-B023-DEFAA305045E}"/>
              </a:ext>
            </a:extLst>
          </p:cNvPr>
          <p:cNvSpPr>
            <a:spLocks noGrp="1"/>
          </p:cNvSpPr>
          <p:nvPr>
            <p:ph type="ftr" sz="quarter" idx="11"/>
          </p:nvPr>
        </p:nvSpPr>
        <p:spPr/>
        <p:txBody>
          <a:bodyPr/>
          <a:lstStyle/>
          <a:p>
            <a:r>
              <a:rPr lang="en-GB"/>
              <a:t>Resources &gt; https://www.tes.com/teaching-resources/shop/HSCresources </a:t>
            </a:r>
          </a:p>
        </p:txBody>
      </p:sp>
    </p:spTree>
    <p:extLst>
      <p:ext uri="{BB962C8B-B14F-4D97-AF65-F5344CB8AC3E}">
        <p14:creationId xmlns:p14="http://schemas.microsoft.com/office/powerpoint/2010/main" val="207172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1EE3C8-8375-4006-8392-7A81B6997A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18" y="237315"/>
            <a:ext cx="1768503" cy="3040064"/>
          </a:xfrm>
          <a:prstGeom prst="rect">
            <a:avLst/>
          </a:prstGeom>
        </p:spPr>
      </p:pic>
      <p:pic>
        <p:nvPicPr>
          <p:cNvPr id="4" name="Picture 3">
            <a:extLst>
              <a:ext uri="{FF2B5EF4-FFF2-40B4-BE49-F238E27FC236}">
                <a16:creationId xmlns:a16="http://schemas.microsoft.com/office/drawing/2014/main" id="{7CC824ED-CDF8-4014-9B72-0763B07F14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269"/>
          <a:stretch/>
        </p:blipFill>
        <p:spPr>
          <a:xfrm>
            <a:off x="4515320" y="256365"/>
            <a:ext cx="2133065" cy="2924985"/>
          </a:xfrm>
          <a:prstGeom prst="rect">
            <a:avLst/>
          </a:prstGeom>
          <a:ln>
            <a:noFill/>
          </a:ln>
          <a:effectLst>
            <a:softEdge rad="112500"/>
          </a:effectLst>
        </p:spPr>
      </p:pic>
      <p:sp>
        <p:nvSpPr>
          <p:cNvPr id="5" name="TextBox 4">
            <a:extLst>
              <a:ext uri="{FF2B5EF4-FFF2-40B4-BE49-F238E27FC236}">
                <a16:creationId xmlns:a16="http://schemas.microsoft.com/office/drawing/2014/main" id="{FC09A285-A7CF-4141-993F-166C099095A8}"/>
              </a:ext>
            </a:extLst>
          </p:cNvPr>
          <p:cNvSpPr txBox="1"/>
          <p:nvPr/>
        </p:nvSpPr>
        <p:spPr>
          <a:xfrm>
            <a:off x="2306446" y="401857"/>
            <a:ext cx="2130711" cy="369332"/>
          </a:xfrm>
          <a:prstGeom prst="rect">
            <a:avLst/>
          </a:prstGeom>
          <a:noFill/>
        </p:spPr>
        <p:txBody>
          <a:bodyPr wrap="none" rtlCol="0">
            <a:spAutoFit/>
          </a:bodyPr>
          <a:lstStyle/>
          <a:p>
            <a:r>
              <a:rPr lang="en-GB" b="1" dirty="0">
                <a:solidFill>
                  <a:schemeClr val="accent1"/>
                </a:solidFill>
                <a:latin typeface="Century Gothic" panose="020B0502020202020204" pitchFamily="34" charset="0"/>
              </a:rPr>
              <a:t>History of the NHS</a:t>
            </a:r>
          </a:p>
        </p:txBody>
      </p:sp>
      <p:sp>
        <p:nvSpPr>
          <p:cNvPr id="6" name="TextBox 5">
            <a:extLst>
              <a:ext uri="{FF2B5EF4-FFF2-40B4-BE49-F238E27FC236}">
                <a16:creationId xmlns:a16="http://schemas.microsoft.com/office/drawing/2014/main" id="{A4444A8B-59FB-4C84-8DEA-52197B0A11E5}"/>
              </a:ext>
            </a:extLst>
          </p:cNvPr>
          <p:cNvSpPr txBox="1"/>
          <p:nvPr/>
        </p:nvSpPr>
        <p:spPr>
          <a:xfrm>
            <a:off x="2109384" y="1320019"/>
            <a:ext cx="2455266" cy="1996700"/>
          </a:xfrm>
          <a:prstGeom prst="rect">
            <a:avLst/>
          </a:prstGeom>
          <a:noFill/>
        </p:spPr>
        <p:txBody>
          <a:bodyPr wrap="square" rtlCol="0">
            <a:spAutoFit/>
          </a:bodyPr>
          <a:lstStyle/>
          <a:p>
            <a:pPr algn="ctr"/>
            <a:r>
              <a:rPr lang="en-GB" sz="1125" dirty="0">
                <a:solidFill>
                  <a:schemeClr val="accent1"/>
                </a:solidFill>
                <a:latin typeface="Century Gothic" panose="020B0502020202020204" pitchFamily="34" charset="0"/>
              </a:rPr>
              <a:t>Make a leaflet outlining the history of the NHS</a:t>
            </a:r>
          </a:p>
          <a:p>
            <a:pPr algn="ctr"/>
            <a:endParaRPr lang="en-GB" sz="1125" dirty="0">
              <a:solidFill>
                <a:schemeClr val="accent1"/>
              </a:solidFill>
              <a:latin typeface="Century Gothic" panose="020B0502020202020204" pitchFamily="34" charset="0"/>
            </a:endParaRPr>
          </a:p>
          <a:p>
            <a:pPr algn="ctr"/>
            <a:r>
              <a:rPr lang="en-GB" sz="1125" dirty="0">
                <a:solidFill>
                  <a:schemeClr val="accent1"/>
                </a:solidFill>
                <a:latin typeface="Century Gothic" panose="020B0502020202020204" pitchFamily="34" charset="0"/>
              </a:rPr>
              <a:t>Include sections on:</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Healthcare before the NHS</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When/ why the NHS was produced</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What the NHS does</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Significance of the NHS</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How is the NHS different in other countries</a:t>
            </a:r>
          </a:p>
        </p:txBody>
      </p:sp>
      <p:pic>
        <p:nvPicPr>
          <p:cNvPr id="7" name="Picture 6">
            <a:extLst>
              <a:ext uri="{FF2B5EF4-FFF2-40B4-BE49-F238E27FC236}">
                <a16:creationId xmlns:a16="http://schemas.microsoft.com/office/drawing/2014/main" id="{84138301-EAB0-4B64-958A-CEF04D1498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64" y="129166"/>
            <a:ext cx="6721423" cy="3280689"/>
          </a:xfrm>
          <a:prstGeom prst="rect">
            <a:avLst/>
          </a:prstGeom>
        </p:spPr>
      </p:pic>
      <p:pic>
        <p:nvPicPr>
          <p:cNvPr id="8" name="Picture 7">
            <a:extLst>
              <a:ext uri="{FF2B5EF4-FFF2-40B4-BE49-F238E27FC236}">
                <a16:creationId xmlns:a16="http://schemas.microsoft.com/office/drawing/2014/main" id="{25B3623B-5F2C-4818-A560-2BC9DB9F79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5171" y="7506669"/>
            <a:ext cx="3328292" cy="1743812"/>
          </a:xfrm>
          <a:prstGeom prst="rect">
            <a:avLst/>
          </a:prstGeom>
        </p:spPr>
      </p:pic>
      <p:sp>
        <p:nvSpPr>
          <p:cNvPr id="10" name="TextBox 9">
            <a:extLst>
              <a:ext uri="{FF2B5EF4-FFF2-40B4-BE49-F238E27FC236}">
                <a16:creationId xmlns:a16="http://schemas.microsoft.com/office/drawing/2014/main" id="{9BE52F3E-1F19-49E3-A864-1607C4ADC1DB}"/>
              </a:ext>
            </a:extLst>
          </p:cNvPr>
          <p:cNvSpPr txBox="1"/>
          <p:nvPr/>
        </p:nvSpPr>
        <p:spPr>
          <a:xfrm>
            <a:off x="0" y="3277379"/>
            <a:ext cx="6795835" cy="1692771"/>
          </a:xfrm>
          <a:prstGeom prst="rect">
            <a:avLst/>
          </a:prstGeom>
          <a:noFill/>
        </p:spPr>
        <p:txBody>
          <a:bodyPr wrap="square" rtlCol="0">
            <a:spAutoFit/>
          </a:bodyPr>
          <a:lstStyle/>
          <a:p>
            <a:endParaRPr lang="en-GB" sz="1000" dirty="0"/>
          </a:p>
          <a:p>
            <a:r>
              <a:rPr lang="en-GB" sz="1000" b="1" dirty="0">
                <a:latin typeface="Century Gothic" panose="020B0502020202020204" pitchFamily="34" charset="0"/>
              </a:rPr>
              <a:t>The Beveridge Report, 1942</a:t>
            </a:r>
          </a:p>
          <a:p>
            <a:r>
              <a:rPr lang="en-GB" sz="1000" dirty="0">
                <a:latin typeface="Century Gothic" panose="020B0502020202020204" pitchFamily="34" charset="0"/>
              </a:rPr>
              <a:t>In 1942, a plan had been presented by William Beveridge, a senior civil servant, detailing key areas for post-war reconstruction, aimed at establishing a national system of welfare for the people. It identified ‘five giants’ that were to be overcome: want, disease, ignorance, squalor and idleness.</a:t>
            </a:r>
          </a:p>
          <a:p>
            <a:endParaRPr lang="en-GB" sz="400" dirty="0">
              <a:latin typeface="Century Gothic" panose="020B0502020202020204" pitchFamily="34" charset="0"/>
            </a:endParaRPr>
          </a:p>
          <a:p>
            <a:r>
              <a:rPr lang="en-GB" sz="1000" dirty="0">
                <a:latin typeface="Century Gothic" panose="020B0502020202020204" pitchFamily="34" charset="0"/>
              </a:rPr>
              <a:t>When the Beveridge Report first appeared, it was welcomed by all the parties. There was broad agreement that protection needed to be provided for all members of society, and so when Labour came to power in 1945, they implemented the proposals in this report, thereby establishing the welfare state, a system which all governments after 1951 accepted in its essentials. This common acceptance became known as </a:t>
            </a:r>
            <a:r>
              <a:rPr lang="en-GB" sz="1000" b="1" dirty="0">
                <a:latin typeface="Century Gothic" panose="020B0502020202020204" pitchFamily="34" charset="0"/>
              </a:rPr>
              <a:t>consensus.</a:t>
            </a:r>
            <a:endParaRPr lang="en-GB" sz="1000" dirty="0">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4353C3DE-39F8-42C5-9905-FE5CA53D10B8}"/>
              </a:ext>
            </a:extLst>
          </p:cNvPr>
          <p:cNvGraphicFramePr>
            <a:graphicFrameLocks noGrp="1"/>
          </p:cNvGraphicFramePr>
          <p:nvPr>
            <p:extLst>
              <p:ext uri="{D42A27DB-BD31-4B8C-83A1-F6EECF244321}">
                <p14:modId xmlns:p14="http://schemas.microsoft.com/office/powerpoint/2010/main" val="91741335"/>
              </p:ext>
            </p:extLst>
          </p:nvPr>
        </p:nvGraphicFramePr>
        <p:xfrm>
          <a:off x="366439" y="4970150"/>
          <a:ext cx="6112869" cy="2425830"/>
        </p:xfrm>
        <a:graphic>
          <a:graphicData uri="http://schemas.openxmlformats.org/drawingml/2006/table">
            <a:tbl>
              <a:tblPr firstRow="1" bandRow="1">
                <a:tableStyleId>{5940675A-B579-460E-94D1-54222C63F5DA}</a:tableStyleId>
              </a:tblPr>
              <a:tblGrid>
                <a:gridCol w="756671">
                  <a:extLst>
                    <a:ext uri="{9D8B030D-6E8A-4147-A177-3AD203B41FA5}">
                      <a16:colId xmlns:a16="http://schemas.microsoft.com/office/drawing/2014/main" val="4238862582"/>
                    </a:ext>
                  </a:extLst>
                </a:gridCol>
                <a:gridCol w="5356198">
                  <a:extLst>
                    <a:ext uri="{9D8B030D-6E8A-4147-A177-3AD203B41FA5}">
                      <a16:colId xmlns:a16="http://schemas.microsoft.com/office/drawing/2014/main" val="446367208"/>
                    </a:ext>
                  </a:extLst>
                </a:gridCol>
              </a:tblGrid>
              <a:tr h="310770">
                <a:tc>
                  <a:txBody>
                    <a:bodyPr/>
                    <a:lstStyle/>
                    <a:p>
                      <a:pPr algn="ctr"/>
                      <a:r>
                        <a:rPr lang="en-GB" sz="1000" b="1" dirty="0">
                          <a:latin typeface="Century Gothic" panose="020B0502020202020204" pitchFamily="34" charset="0"/>
                        </a:rPr>
                        <a:t>Giant</a:t>
                      </a:r>
                    </a:p>
                  </a:txBody>
                  <a:tcPr/>
                </a:tc>
                <a:tc>
                  <a:txBody>
                    <a:bodyPr/>
                    <a:lstStyle/>
                    <a:p>
                      <a:pPr algn="ctr"/>
                      <a:r>
                        <a:rPr lang="en-GB" sz="1000" b="1" dirty="0">
                          <a:latin typeface="Century Gothic" panose="020B0502020202020204" pitchFamily="34" charset="0"/>
                        </a:rPr>
                        <a:t>The 1945 Labour Government’s Solution</a:t>
                      </a:r>
                    </a:p>
                  </a:txBody>
                  <a:tcPr/>
                </a:tc>
                <a:extLst>
                  <a:ext uri="{0D108BD9-81ED-4DB2-BD59-A6C34878D82A}">
                    <a16:rowId xmlns:a16="http://schemas.microsoft.com/office/drawing/2014/main" val="3580364105"/>
                  </a:ext>
                </a:extLst>
              </a:tr>
              <a:tr h="498084">
                <a:tc>
                  <a:txBody>
                    <a:bodyPr/>
                    <a:lstStyle/>
                    <a:p>
                      <a:pPr algn="l"/>
                      <a:r>
                        <a:rPr lang="en-GB" sz="1000" b="0" dirty="0">
                          <a:latin typeface="Century Gothic" panose="020B0502020202020204" pitchFamily="34" charset="0"/>
                        </a:rPr>
                        <a:t>Want</a:t>
                      </a:r>
                    </a:p>
                  </a:txBody>
                  <a:tcPr/>
                </a:tc>
                <a:tc>
                  <a:txBody>
                    <a:bodyPr/>
                    <a:lstStyle/>
                    <a:p>
                      <a:pPr algn="l"/>
                      <a:r>
                        <a:rPr lang="en-GB" sz="1000" b="0" dirty="0">
                          <a:latin typeface="Century Gothic" panose="020B0502020202020204" pitchFamily="34" charset="0"/>
                        </a:rPr>
                        <a:t>To be ended by National Insurance. The National Insurance Act created a system whereby the government, employers</a:t>
                      </a:r>
                      <a:r>
                        <a:rPr lang="en-GB" sz="1000" b="0" baseline="0" dirty="0">
                          <a:latin typeface="Century Gothic" panose="020B0502020202020204" pitchFamily="34" charset="0"/>
                        </a:rPr>
                        <a:t> and employees all paid for insurance which would pay out in the event of unemployment, sickness, maternity and retirement.</a:t>
                      </a:r>
                      <a:endParaRPr lang="en-GB" sz="1000" b="0" dirty="0">
                        <a:latin typeface="Century Gothic" panose="020B0502020202020204" pitchFamily="34" charset="0"/>
                      </a:endParaRPr>
                    </a:p>
                  </a:txBody>
                  <a:tcPr/>
                </a:tc>
                <a:extLst>
                  <a:ext uri="{0D108BD9-81ED-4DB2-BD59-A6C34878D82A}">
                    <a16:rowId xmlns:a16="http://schemas.microsoft.com/office/drawing/2014/main" val="1787527507"/>
                  </a:ext>
                </a:extLst>
              </a:tr>
              <a:tr h="357599">
                <a:tc>
                  <a:txBody>
                    <a:bodyPr/>
                    <a:lstStyle/>
                    <a:p>
                      <a:pPr algn="l"/>
                      <a:r>
                        <a:rPr lang="en-GB" sz="1000" b="0" dirty="0">
                          <a:latin typeface="Century Gothic" panose="020B0502020202020204" pitchFamily="34" charset="0"/>
                        </a:rPr>
                        <a:t>Disease</a:t>
                      </a:r>
                    </a:p>
                  </a:txBody>
                  <a:tcPr/>
                </a:tc>
                <a:tc>
                  <a:txBody>
                    <a:bodyPr/>
                    <a:lstStyle/>
                    <a:p>
                      <a:pPr algn="l"/>
                      <a:r>
                        <a:rPr lang="en-GB" sz="1000" b="0" dirty="0">
                          <a:latin typeface="Century Gothic" panose="020B0502020202020204" pitchFamily="34" charset="0"/>
                        </a:rPr>
                        <a:t>To be ended by a comprehensive health service. The National Heath Service Act</a:t>
                      </a:r>
                      <a:r>
                        <a:rPr lang="en-GB" sz="1000" b="0" baseline="0" dirty="0">
                          <a:latin typeface="Century Gothic" panose="020B0502020202020204" pitchFamily="34" charset="0"/>
                        </a:rPr>
                        <a:t> provided free medical and hospital treatment for all (the NHS).</a:t>
                      </a:r>
                      <a:endParaRPr lang="en-GB" sz="1000" b="0" dirty="0">
                        <a:latin typeface="Century Gothic" panose="020B0502020202020204" pitchFamily="34" charset="0"/>
                      </a:endParaRPr>
                    </a:p>
                  </a:txBody>
                  <a:tcPr/>
                </a:tc>
                <a:extLst>
                  <a:ext uri="{0D108BD9-81ED-4DB2-BD59-A6C34878D82A}">
                    <a16:rowId xmlns:a16="http://schemas.microsoft.com/office/drawing/2014/main" val="3817417584"/>
                  </a:ext>
                </a:extLst>
              </a:tr>
              <a:tr h="310770">
                <a:tc>
                  <a:txBody>
                    <a:bodyPr/>
                    <a:lstStyle/>
                    <a:p>
                      <a:pPr algn="l"/>
                      <a:r>
                        <a:rPr lang="en-GB" sz="1000" b="0" dirty="0">
                          <a:latin typeface="Century Gothic" panose="020B0502020202020204" pitchFamily="34" charset="0"/>
                        </a:rPr>
                        <a:t>Ignorance</a:t>
                      </a:r>
                    </a:p>
                  </a:txBody>
                  <a:tcPr/>
                </a:tc>
                <a:tc>
                  <a:txBody>
                    <a:bodyPr/>
                    <a:lstStyle/>
                    <a:p>
                      <a:pPr algn="l"/>
                      <a:r>
                        <a:rPr lang="en-GB" sz="1000" b="0" dirty="0">
                          <a:latin typeface="Century Gothic" panose="020B0502020202020204" pitchFamily="34" charset="0"/>
                        </a:rPr>
                        <a:t>To be ended by an effective education system. The Labour</a:t>
                      </a:r>
                      <a:r>
                        <a:rPr lang="en-GB" sz="1000" b="0" baseline="0" dirty="0">
                          <a:latin typeface="Century Gothic" panose="020B0502020202020204" pitchFamily="34" charset="0"/>
                        </a:rPr>
                        <a:t> Party continued to support the Conservative’s 1944 Butler Education Act which provided free education within grammar schools, technical schools or secondary schools.</a:t>
                      </a:r>
                      <a:endParaRPr lang="en-GB" sz="1000" b="0" dirty="0">
                        <a:latin typeface="Century Gothic" panose="020B0502020202020204" pitchFamily="34" charset="0"/>
                      </a:endParaRPr>
                    </a:p>
                  </a:txBody>
                  <a:tcPr/>
                </a:tc>
                <a:extLst>
                  <a:ext uri="{0D108BD9-81ED-4DB2-BD59-A6C34878D82A}">
                    <a16:rowId xmlns:a16="http://schemas.microsoft.com/office/drawing/2014/main" val="2026070717"/>
                  </a:ext>
                </a:extLst>
              </a:tr>
              <a:tr h="310770">
                <a:tc>
                  <a:txBody>
                    <a:bodyPr/>
                    <a:lstStyle/>
                    <a:p>
                      <a:pPr algn="l"/>
                      <a:r>
                        <a:rPr lang="en-GB" sz="1000" b="0" dirty="0">
                          <a:latin typeface="Century Gothic" panose="020B0502020202020204" pitchFamily="34" charset="0"/>
                        </a:rPr>
                        <a:t>Squalor</a:t>
                      </a:r>
                    </a:p>
                  </a:txBody>
                  <a:tcPr/>
                </a:tc>
                <a:tc>
                  <a:txBody>
                    <a:bodyPr/>
                    <a:lstStyle/>
                    <a:p>
                      <a:pPr algn="l"/>
                      <a:r>
                        <a:rPr lang="en-GB" sz="1000" b="0" dirty="0">
                          <a:latin typeface="Century Gothic" panose="020B0502020202020204" pitchFamily="34" charset="0"/>
                        </a:rPr>
                        <a:t>To</a:t>
                      </a:r>
                      <a:r>
                        <a:rPr lang="en-GB" sz="1000" b="0" baseline="0" dirty="0">
                          <a:latin typeface="Century Gothic" panose="020B0502020202020204" pitchFamily="34" charset="0"/>
                        </a:rPr>
                        <a:t> be ended by slum clearance and rehousing</a:t>
                      </a:r>
                      <a:endParaRPr lang="en-GB" sz="1000" b="0" dirty="0">
                        <a:latin typeface="Century Gothic" panose="020B0502020202020204" pitchFamily="34" charset="0"/>
                      </a:endParaRPr>
                    </a:p>
                  </a:txBody>
                  <a:tcPr/>
                </a:tc>
                <a:extLst>
                  <a:ext uri="{0D108BD9-81ED-4DB2-BD59-A6C34878D82A}">
                    <a16:rowId xmlns:a16="http://schemas.microsoft.com/office/drawing/2014/main" val="2191799118"/>
                  </a:ext>
                </a:extLst>
              </a:tr>
              <a:tr h="310770">
                <a:tc>
                  <a:txBody>
                    <a:bodyPr/>
                    <a:lstStyle/>
                    <a:p>
                      <a:pPr algn="l"/>
                      <a:r>
                        <a:rPr lang="en-GB" sz="1000" b="0" dirty="0">
                          <a:latin typeface="Century Gothic" panose="020B0502020202020204" pitchFamily="34" charset="0"/>
                        </a:rPr>
                        <a:t>Idleness</a:t>
                      </a:r>
                    </a:p>
                  </a:txBody>
                  <a:tcPr/>
                </a:tc>
                <a:tc>
                  <a:txBody>
                    <a:bodyPr/>
                    <a:lstStyle/>
                    <a:p>
                      <a:pPr algn="l"/>
                      <a:r>
                        <a:rPr lang="en-GB" sz="1000" b="0" dirty="0">
                          <a:latin typeface="Century Gothic" panose="020B0502020202020204" pitchFamily="34" charset="0"/>
                        </a:rPr>
                        <a:t>To be ended by full employment</a:t>
                      </a:r>
                    </a:p>
                  </a:txBody>
                  <a:tcPr/>
                </a:tc>
                <a:extLst>
                  <a:ext uri="{0D108BD9-81ED-4DB2-BD59-A6C34878D82A}">
                    <a16:rowId xmlns:a16="http://schemas.microsoft.com/office/drawing/2014/main" val="1203885109"/>
                  </a:ext>
                </a:extLst>
              </a:tr>
            </a:tbl>
          </a:graphicData>
        </a:graphic>
      </p:graphicFrame>
      <p:sp>
        <p:nvSpPr>
          <p:cNvPr id="2" name="Slide Number Placeholder 1">
            <a:extLst>
              <a:ext uri="{FF2B5EF4-FFF2-40B4-BE49-F238E27FC236}">
                <a16:creationId xmlns:a16="http://schemas.microsoft.com/office/drawing/2014/main" id="{A6B79E71-E4A6-4C20-A76F-D79C67E5A4C5}"/>
              </a:ext>
            </a:extLst>
          </p:cNvPr>
          <p:cNvSpPr>
            <a:spLocks noGrp="1"/>
          </p:cNvSpPr>
          <p:nvPr>
            <p:ph type="sldNum" sz="quarter" idx="12"/>
          </p:nvPr>
        </p:nvSpPr>
        <p:spPr/>
        <p:txBody>
          <a:bodyPr/>
          <a:lstStyle/>
          <a:p>
            <a:fld id="{42197ACC-EB3C-4466-A41B-F6CC006DF8B4}" type="slidenum">
              <a:rPr lang="en-GB" smtClean="0"/>
              <a:t>11</a:t>
            </a:fld>
            <a:endParaRPr lang="en-GB"/>
          </a:p>
        </p:txBody>
      </p:sp>
      <p:sp>
        <p:nvSpPr>
          <p:cNvPr id="9" name="Footer Placeholder 8">
            <a:extLst>
              <a:ext uri="{FF2B5EF4-FFF2-40B4-BE49-F238E27FC236}">
                <a16:creationId xmlns:a16="http://schemas.microsoft.com/office/drawing/2014/main" id="{C1C26B1F-E154-7E17-8290-6737787E3DFA}"/>
              </a:ext>
            </a:extLst>
          </p:cNvPr>
          <p:cNvSpPr>
            <a:spLocks noGrp="1"/>
          </p:cNvSpPr>
          <p:nvPr>
            <p:ph type="ftr" sz="quarter" idx="11"/>
          </p:nvPr>
        </p:nvSpPr>
        <p:spPr>
          <a:xfrm>
            <a:off x="1236132" y="9348000"/>
            <a:ext cx="4323570" cy="527403"/>
          </a:xfrm>
        </p:spPr>
        <p:txBody>
          <a:bodyPr/>
          <a:lstStyle/>
          <a:p>
            <a:r>
              <a:rPr lang="en-GB"/>
              <a:t>Resources &gt; https://www.tes.com/teaching-resources/shop/HSCresources </a:t>
            </a:r>
          </a:p>
        </p:txBody>
      </p:sp>
    </p:spTree>
    <p:extLst>
      <p:ext uri="{BB962C8B-B14F-4D97-AF65-F5344CB8AC3E}">
        <p14:creationId xmlns:p14="http://schemas.microsoft.com/office/powerpoint/2010/main" val="1380118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595260-552B-4810-BC7C-84A7ADA88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02661"/>
            <a:ext cx="6858000" cy="6242397"/>
          </a:xfrm>
          <a:prstGeom prst="rect">
            <a:avLst/>
          </a:prstGeom>
          <a:noFill/>
        </p:spPr>
      </p:pic>
      <p:sp>
        <p:nvSpPr>
          <p:cNvPr id="3" name="TextBox 2">
            <a:extLst>
              <a:ext uri="{FF2B5EF4-FFF2-40B4-BE49-F238E27FC236}">
                <a16:creationId xmlns:a16="http://schemas.microsoft.com/office/drawing/2014/main" id="{C9F89680-1F5A-4CAB-92E1-1B25AC858657}"/>
              </a:ext>
            </a:extLst>
          </p:cNvPr>
          <p:cNvSpPr txBox="1"/>
          <p:nvPr/>
        </p:nvSpPr>
        <p:spPr>
          <a:xfrm>
            <a:off x="2455809" y="733327"/>
            <a:ext cx="1946367" cy="403957"/>
          </a:xfrm>
          <a:prstGeom prst="rect">
            <a:avLst/>
          </a:prstGeom>
          <a:noFill/>
        </p:spPr>
        <p:txBody>
          <a:bodyPr wrap="none" rtlCol="0">
            <a:spAutoFit/>
          </a:bodyPr>
          <a:lstStyle/>
          <a:p>
            <a:r>
              <a:rPr lang="en-GB" sz="2025" b="1" dirty="0">
                <a:solidFill>
                  <a:schemeClr val="accent1"/>
                </a:solidFill>
                <a:latin typeface="Century Gothic" panose="020B0502020202020204" pitchFamily="34" charset="0"/>
              </a:rPr>
              <a:t>Research task</a:t>
            </a:r>
          </a:p>
        </p:txBody>
      </p:sp>
      <p:sp>
        <p:nvSpPr>
          <p:cNvPr id="4" name="TextBox 3">
            <a:extLst>
              <a:ext uri="{FF2B5EF4-FFF2-40B4-BE49-F238E27FC236}">
                <a16:creationId xmlns:a16="http://schemas.microsoft.com/office/drawing/2014/main" id="{37B08516-40AC-4D03-BCAB-35D437F02AAF}"/>
              </a:ext>
            </a:extLst>
          </p:cNvPr>
          <p:cNvSpPr txBox="1"/>
          <p:nvPr/>
        </p:nvSpPr>
        <p:spPr>
          <a:xfrm>
            <a:off x="873872" y="1444147"/>
            <a:ext cx="5110243" cy="5262979"/>
          </a:xfrm>
          <a:prstGeom prst="rect">
            <a:avLst/>
          </a:prstGeom>
          <a:noFill/>
        </p:spPr>
        <p:txBody>
          <a:bodyPr wrap="square" rtlCol="0">
            <a:spAutoFit/>
          </a:bodyPr>
          <a:lstStyle/>
          <a:p>
            <a:pPr algn="ctr"/>
            <a:r>
              <a:rPr lang="en-GB" sz="1600" dirty="0">
                <a:solidFill>
                  <a:schemeClr val="accent1"/>
                </a:solidFill>
                <a:latin typeface="Century Gothic" panose="020B0502020202020204" pitchFamily="34" charset="0"/>
              </a:rPr>
              <a:t>Chose a professional from the following:</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Midwife</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Paramedic</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Paediatric nurse</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Oncology nurse</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Physiotherapist</a:t>
            </a:r>
          </a:p>
          <a:p>
            <a:pPr algn="ctr"/>
            <a:r>
              <a:rPr lang="en-GB" sz="1600" dirty="0">
                <a:solidFill>
                  <a:schemeClr val="accent1"/>
                </a:solidFill>
                <a:latin typeface="Century Gothic" panose="020B0502020202020204" pitchFamily="34" charset="0"/>
              </a:rPr>
              <a:t>You could choose your own idea from health and social care roles if you prefer.</a:t>
            </a:r>
          </a:p>
          <a:p>
            <a:pPr algn="ctr"/>
            <a:endParaRPr lang="en-GB" sz="1600" dirty="0">
              <a:solidFill>
                <a:schemeClr val="accent1"/>
              </a:solidFill>
              <a:latin typeface="Century Gothic" panose="020B0502020202020204" pitchFamily="34" charset="0"/>
            </a:endParaRPr>
          </a:p>
          <a:p>
            <a:pPr algn="ctr"/>
            <a:r>
              <a:rPr lang="en-GB" sz="1600" dirty="0">
                <a:solidFill>
                  <a:schemeClr val="accent1"/>
                </a:solidFill>
                <a:latin typeface="Century Gothic" panose="020B0502020202020204" pitchFamily="34" charset="0"/>
              </a:rPr>
              <a:t>Create a fact file for your chosen job role</a:t>
            </a:r>
          </a:p>
          <a:p>
            <a:pPr algn="ctr"/>
            <a:r>
              <a:rPr lang="en-GB" sz="1600" dirty="0">
                <a:solidFill>
                  <a:schemeClr val="accent1"/>
                </a:solidFill>
                <a:latin typeface="Century Gothic" panose="020B0502020202020204" pitchFamily="34" charset="0"/>
              </a:rPr>
              <a:t>You could include:</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A day in the life of……</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General roles and responsibilities</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Routes into the role/ qualifications required</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Skills &amp; qualities</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Average pay</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Where they work</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Who they work with</a:t>
            </a:r>
          </a:p>
          <a:p>
            <a:pPr algn="ctr"/>
            <a:r>
              <a:rPr lang="en-GB" sz="1600" dirty="0">
                <a:solidFill>
                  <a:schemeClr val="accent1"/>
                </a:solidFill>
                <a:latin typeface="Century Gothic" panose="020B0502020202020204" pitchFamily="34" charset="0"/>
              </a:rPr>
              <a:t>And anything else you think may be suitable</a:t>
            </a:r>
          </a:p>
          <a:p>
            <a:pPr algn="ctr"/>
            <a:r>
              <a:rPr lang="en-GB" sz="1600" b="1" dirty="0">
                <a:solidFill>
                  <a:schemeClr val="accent1"/>
                </a:solidFill>
                <a:latin typeface="Century Gothic" panose="020B0502020202020204" pitchFamily="34" charset="0"/>
              </a:rPr>
              <a:t>You will use this fact file during induction to create your presentation for entry onto the course. </a:t>
            </a:r>
          </a:p>
        </p:txBody>
      </p:sp>
      <p:pic>
        <p:nvPicPr>
          <p:cNvPr id="7170" name="Picture 2" descr="Survey reveals NHS research and innovation priorities | AHSN Network">
            <a:extLst>
              <a:ext uri="{FF2B5EF4-FFF2-40B4-BE49-F238E27FC236}">
                <a16:creationId xmlns:a16="http://schemas.microsoft.com/office/drawing/2014/main" id="{AAAAC22D-1AFB-4530-B266-F453CC85B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872" y="6745059"/>
            <a:ext cx="5222999" cy="24363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E3EF752-8F02-48F5-AE1B-2621C55C58CA}"/>
              </a:ext>
            </a:extLst>
          </p:cNvPr>
          <p:cNvSpPr>
            <a:spLocks noGrp="1"/>
          </p:cNvSpPr>
          <p:nvPr>
            <p:ph type="sldNum" sz="quarter" idx="12"/>
          </p:nvPr>
        </p:nvSpPr>
        <p:spPr/>
        <p:txBody>
          <a:bodyPr/>
          <a:lstStyle/>
          <a:p>
            <a:fld id="{42197ACC-EB3C-4466-A41B-F6CC006DF8B4}" type="slidenum">
              <a:rPr lang="en-GB" smtClean="0"/>
              <a:t>12</a:t>
            </a:fld>
            <a:endParaRPr lang="en-GB"/>
          </a:p>
        </p:txBody>
      </p:sp>
      <p:pic>
        <p:nvPicPr>
          <p:cNvPr id="7" name="Picture 6">
            <a:extLst>
              <a:ext uri="{FF2B5EF4-FFF2-40B4-BE49-F238E27FC236}">
                <a16:creationId xmlns:a16="http://schemas.microsoft.com/office/drawing/2014/main" id="{E6B6236D-3F26-48FF-AC0F-FD03279E72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7525" y="502662"/>
            <a:ext cx="1490475" cy="1868428"/>
          </a:xfrm>
          <a:prstGeom prst="rect">
            <a:avLst/>
          </a:prstGeom>
        </p:spPr>
      </p:pic>
      <p:sp>
        <p:nvSpPr>
          <p:cNvPr id="6" name="TextBox 5">
            <a:extLst>
              <a:ext uri="{FF2B5EF4-FFF2-40B4-BE49-F238E27FC236}">
                <a16:creationId xmlns:a16="http://schemas.microsoft.com/office/drawing/2014/main" id="{D7A94105-5C18-105A-AFFF-A5DB20AD71E8}"/>
              </a:ext>
            </a:extLst>
          </p:cNvPr>
          <p:cNvSpPr txBox="1"/>
          <p:nvPr/>
        </p:nvSpPr>
        <p:spPr>
          <a:xfrm>
            <a:off x="873872" y="9181397"/>
            <a:ext cx="5222999" cy="369332"/>
          </a:xfrm>
          <a:prstGeom prst="rect">
            <a:avLst/>
          </a:prstGeom>
          <a:noFill/>
        </p:spPr>
        <p:txBody>
          <a:bodyPr wrap="square" rtlCol="0">
            <a:spAutoFit/>
          </a:bodyPr>
          <a:lstStyle/>
          <a:p>
            <a:r>
              <a:rPr lang="en-GB" b="1" dirty="0">
                <a:solidFill>
                  <a:srgbClr val="0070C0"/>
                </a:solidFill>
                <a:latin typeface="Century Gothic" panose="020B0502020202020204" pitchFamily="34" charset="0"/>
              </a:rPr>
              <a:t>Build your reference list – record your sources</a:t>
            </a:r>
          </a:p>
        </p:txBody>
      </p:sp>
    </p:spTree>
    <p:extLst>
      <p:ext uri="{BB962C8B-B14F-4D97-AF65-F5344CB8AC3E}">
        <p14:creationId xmlns:p14="http://schemas.microsoft.com/office/powerpoint/2010/main" val="3879298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2-Point Star 4">
            <a:extLst>
              <a:ext uri="{FF2B5EF4-FFF2-40B4-BE49-F238E27FC236}">
                <a16:creationId xmlns:a16="http://schemas.microsoft.com/office/drawing/2014/main" id="{8BA12546-4386-421F-BBBA-64EC67640E8B}"/>
              </a:ext>
            </a:extLst>
          </p:cNvPr>
          <p:cNvSpPr/>
          <p:nvPr/>
        </p:nvSpPr>
        <p:spPr>
          <a:xfrm>
            <a:off x="497204" y="1774912"/>
            <a:ext cx="1978001" cy="1901738"/>
          </a:xfrm>
          <a:prstGeom prst="star12">
            <a:avLst/>
          </a:prstGeom>
          <a:solidFill>
            <a:schemeClr val="bg1"/>
          </a:solidFill>
          <a:ln>
            <a:solidFill>
              <a:srgbClr val="FF00FF"/>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 district nurse will only work with the elderly.</a:t>
            </a:r>
          </a:p>
        </p:txBody>
      </p:sp>
      <p:sp>
        <p:nvSpPr>
          <p:cNvPr id="5" name="12-Point Star 5">
            <a:extLst>
              <a:ext uri="{FF2B5EF4-FFF2-40B4-BE49-F238E27FC236}">
                <a16:creationId xmlns:a16="http://schemas.microsoft.com/office/drawing/2014/main" id="{EEFF70ED-25BA-4183-91A3-04DC0EC13475}"/>
              </a:ext>
            </a:extLst>
          </p:cNvPr>
          <p:cNvSpPr/>
          <p:nvPr/>
        </p:nvSpPr>
        <p:spPr>
          <a:xfrm>
            <a:off x="4234890" y="7235563"/>
            <a:ext cx="2432609" cy="1848514"/>
          </a:xfrm>
          <a:prstGeom prst="star12">
            <a:avLst/>
          </a:prstGeom>
          <a:solidFill>
            <a:schemeClr val="bg1"/>
          </a:solid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Auxiliary nurses help support other nurses to do their roles. </a:t>
            </a:r>
          </a:p>
        </p:txBody>
      </p:sp>
      <p:sp>
        <p:nvSpPr>
          <p:cNvPr id="6" name="12-Point Star 6">
            <a:extLst>
              <a:ext uri="{FF2B5EF4-FFF2-40B4-BE49-F238E27FC236}">
                <a16:creationId xmlns:a16="http://schemas.microsoft.com/office/drawing/2014/main" id="{A1E4ED57-51A1-4957-89E3-F2F17990C843}"/>
              </a:ext>
            </a:extLst>
          </p:cNvPr>
          <p:cNvSpPr/>
          <p:nvPr/>
        </p:nvSpPr>
        <p:spPr>
          <a:xfrm>
            <a:off x="3428999" y="1426164"/>
            <a:ext cx="2564990" cy="2250486"/>
          </a:xfrm>
          <a:prstGeom prst="star12">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 palliative care nurse will get involved with everyone who gets coronavirus.</a:t>
            </a:r>
          </a:p>
        </p:txBody>
      </p:sp>
      <p:sp>
        <p:nvSpPr>
          <p:cNvPr id="7" name="12-Point Star 7">
            <a:extLst>
              <a:ext uri="{FF2B5EF4-FFF2-40B4-BE49-F238E27FC236}">
                <a16:creationId xmlns:a16="http://schemas.microsoft.com/office/drawing/2014/main" id="{20C6F292-3773-4B83-B097-CEFCD9193A1E}"/>
              </a:ext>
            </a:extLst>
          </p:cNvPr>
          <p:cNvSpPr/>
          <p:nvPr/>
        </p:nvSpPr>
        <p:spPr>
          <a:xfrm>
            <a:off x="594108" y="7429011"/>
            <a:ext cx="2834891" cy="1899162"/>
          </a:xfrm>
          <a:prstGeom prst="star12">
            <a:avLst/>
          </a:prstGeom>
          <a:solidFill>
            <a:schemeClr val="bg1"/>
          </a:solid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Only phlebotomists are allowed to take blood.</a:t>
            </a:r>
          </a:p>
        </p:txBody>
      </p:sp>
      <p:sp>
        <p:nvSpPr>
          <p:cNvPr id="8" name="12-Point Star 8">
            <a:extLst>
              <a:ext uri="{FF2B5EF4-FFF2-40B4-BE49-F238E27FC236}">
                <a16:creationId xmlns:a16="http://schemas.microsoft.com/office/drawing/2014/main" id="{E3F668E9-B8D6-4594-9DD1-E01E040D4E36}"/>
              </a:ext>
            </a:extLst>
          </p:cNvPr>
          <p:cNvSpPr/>
          <p:nvPr/>
        </p:nvSpPr>
        <p:spPr>
          <a:xfrm>
            <a:off x="3924301" y="4248150"/>
            <a:ext cx="2190458" cy="1848515"/>
          </a:xfrm>
          <a:prstGeom prst="star12">
            <a:avLst/>
          </a:prstGeom>
          <a:solidFill>
            <a:schemeClr val="bg1"/>
          </a:solidFill>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Domiciliary carers provide care in the home. </a:t>
            </a:r>
          </a:p>
        </p:txBody>
      </p:sp>
      <p:sp>
        <p:nvSpPr>
          <p:cNvPr id="9" name="12-Point Star 9">
            <a:extLst>
              <a:ext uri="{FF2B5EF4-FFF2-40B4-BE49-F238E27FC236}">
                <a16:creationId xmlns:a16="http://schemas.microsoft.com/office/drawing/2014/main" id="{7046C188-C75B-4488-9541-60161DB0C1E1}"/>
              </a:ext>
            </a:extLst>
          </p:cNvPr>
          <p:cNvSpPr/>
          <p:nvPr/>
        </p:nvSpPr>
        <p:spPr>
          <a:xfrm>
            <a:off x="247650" y="4435152"/>
            <a:ext cx="2872187" cy="2403797"/>
          </a:xfrm>
          <a:prstGeom prst="star12">
            <a:avLst/>
          </a:prstGeom>
          <a:solidFill>
            <a:schemeClr val="bg1"/>
          </a:solidFill>
          <a:ln>
            <a:solidFill>
              <a:srgbClr val="66FF33"/>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chemeClr val="tx1"/>
                </a:solidFill>
                <a:latin typeface="Century Gothic" panose="020B0502020202020204" pitchFamily="34" charset="0"/>
              </a:rPr>
              <a:t>A midwife works with babies and children up to 5 years</a:t>
            </a:r>
          </a:p>
        </p:txBody>
      </p:sp>
      <p:sp>
        <p:nvSpPr>
          <p:cNvPr id="10" name="Rectangle 9">
            <a:extLst>
              <a:ext uri="{FF2B5EF4-FFF2-40B4-BE49-F238E27FC236}">
                <a16:creationId xmlns:a16="http://schemas.microsoft.com/office/drawing/2014/main" id="{DC116C8B-457D-48A6-A0E2-00DD6F0B7CE2}"/>
              </a:ext>
            </a:extLst>
          </p:cNvPr>
          <p:cNvSpPr/>
          <p:nvPr/>
        </p:nvSpPr>
        <p:spPr>
          <a:xfrm>
            <a:off x="2089751" y="203759"/>
            <a:ext cx="2145139" cy="438582"/>
          </a:xfrm>
          <a:prstGeom prst="rect">
            <a:avLst/>
          </a:prstGeom>
        </p:spPr>
        <p:txBody>
          <a:bodyPr wrap="none">
            <a:spAutoFit/>
          </a:bodyPr>
          <a:lstStyle/>
          <a:p>
            <a:pPr algn="ctr"/>
            <a:r>
              <a:rPr lang="en-GB" sz="2250" b="1" dirty="0">
                <a:solidFill>
                  <a:schemeClr val="accent1"/>
                </a:solidFill>
                <a:latin typeface="Century Gothic" panose="020B0502020202020204" pitchFamily="34" charset="0"/>
              </a:rPr>
              <a:t>True or False? </a:t>
            </a:r>
          </a:p>
        </p:txBody>
      </p:sp>
      <p:sp>
        <p:nvSpPr>
          <p:cNvPr id="2" name="TextBox 1">
            <a:extLst>
              <a:ext uri="{FF2B5EF4-FFF2-40B4-BE49-F238E27FC236}">
                <a16:creationId xmlns:a16="http://schemas.microsoft.com/office/drawing/2014/main" id="{AAF044D9-BB1D-43EC-9F79-D6D984412A1B}"/>
              </a:ext>
            </a:extLst>
          </p:cNvPr>
          <p:cNvSpPr txBox="1"/>
          <p:nvPr/>
        </p:nvSpPr>
        <p:spPr>
          <a:xfrm>
            <a:off x="497204" y="642341"/>
            <a:ext cx="5863592" cy="923330"/>
          </a:xfrm>
          <a:prstGeom prst="rect">
            <a:avLst/>
          </a:prstGeom>
          <a:noFill/>
        </p:spPr>
        <p:txBody>
          <a:bodyPr wrap="square" rtlCol="0">
            <a:spAutoFit/>
          </a:bodyPr>
          <a:lstStyle/>
          <a:p>
            <a:r>
              <a:rPr lang="en-GB" b="1" dirty="0">
                <a:solidFill>
                  <a:schemeClr val="accent5">
                    <a:lumMod val="75000"/>
                  </a:schemeClr>
                </a:solidFill>
                <a:latin typeface="Century Gothic" panose="020B0502020202020204" pitchFamily="34" charset="0"/>
              </a:rPr>
              <a:t>Colour code the statements in order to show if they are true or false. </a:t>
            </a:r>
          </a:p>
          <a:p>
            <a:r>
              <a:rPr lang="en-GB" dirty="0"/>
              <a:t>		</a:t>
            </a:r>
            <a:r>
              <a:rPr lang="en-GB" b="1" dirty="0">
                <a:solidFill>
                  <a:schemeClr val="accent5">
                    <a:lumMod val="75000"/>
                  </a:schemeClr>
                </a:solidFill>
                <a:latin typeface="Century Gothic" panose="020B0502020202020204" pitchFamily="34" charset="0"/>
              </a:rPr>
              <a:t>True</a:t>
            </a:r>
            <a:r>
              <a:rPr lang="en-GB" dirty="0">
                <a:latin typeface="Century Gothic" panose="020B0502020202020204" pitchFamily="34" charset="0"/>
              </a:rPr>
              <a:t>	</a:t>
            </a:r>
            <a:r>
              <a:rPr lang="en-GB" dirty="0"/>
              <a:t>			</a:t>
            </a:r>
            <a:r>
              <a:rPr lang="en-GB" b="1" dirty="0">
                <a:solidFill>
                  <a:schemeClr val="accent5">
                    <a:lumMod val="75000"/>
                  </a:schemeClr>
                </a:solidFill>
                <a:latin typeface="Century Gothic" panose="020B0502020202020204" pitchFamily="34" charset="0"/>
              </a:rPr>
              <a:t>False</a:t>
            </a:r>
          </a:p>
        </p:txBody>
      </p:sp>
      <p:sp>
        <p:nvSpPr>
          <p:cNvPr id="3" name="Rectangle 2">
            <a:extLst>
              <a:ext uri="{FF2B5EF4-FFF2-40B4-BE49-F238E27FC236}">
                <a16:creationId xmlns:a16="http://schemas.microsoft.com/office/drawing/2014/main" id="{84DE1C12-8BE0-48F2-9CF1-38D85A1AE9EB}"/>
              </a:ext>
            </a:extLst>
          </p:cNvPr>
          <p:cNvSpPr/>
          <p:nvPr/>
        </p:nvSpPr>
        <p:spPr>
          <a:xfrm>
            <a:off x="914400" y="1238250"/>
            <a:ext cx="476250" cy="3274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F19D761-41F0-4957-A562-3A59968AC951}"/>
              </a:ext>
            </a:extLst>
          </p:cNvPr>
          <p:cNvSpPr/>
          <p:nvPr/>
        </p:nvSpPr>
        <p:spPr>
          <a:xfrm>
            <a:off x="2713977" y="1238250"/>
            <a:ext cx="476250" cy="3274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11">
            <a:extLst>
              <a:ext uri="{FF2B5EF4-FFF2-40B4-BE49-F238E27FC236}">
                <a16:creationId xmlns:a16="http://schemas.microsoft.com/office/drawing/2014/main" id="{7E5295E8-1F1E-401A-8F08-49814F487854}"/>
              </a:ext>
            </a:extLst>
          </p:cNvPr>
          <p:cNvSpPr>
            <a:spLocks noGrp="1"/>
          </p:cNvSpPr>
          <p:nvPr>
            <p:ph type="sldNum" sz="quarter" idx="12"/>
          </p:nvPr>
        </p:nvSpPr>
        <p:spPr/>
        <p:txBody>
          <a:bodyPr/>
          <a:lstStyle/>
          <a:p>
            <a:fld id="{42197ACC-EB3C-4466-A41B-F6CC006DF8B4}" type="slidenum">
              <a:rPr lang="en-GB" smtClean="0"/>
              <a:t>13</a:t>
            </a:fld>
            <a:endParaRPr lang="en-GB"/>
          </a:p>
        </p:txBody>
      </p:sp>
    </p:spTree>
    <p:extLst>
      <p:ext uri="{BB962C8B-B14F-4D97-AF65-F5344CB8AC3E}">
        <p14:creationId xmlns:p14="http://schemas.microsoft.com/office/powerpoint/2010/main" val="6422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07D50-8E2D-4E99-9BB5-7032D3D6D543}"/>
              </a:ext>
            </a:extLst>
          </p:cNvPr>
          <p:cNvSpPr>
            <a:spLocks noGrp="1"/>
          </p:cNvSpPr>
          <p:nvPr>
            <p:ph type="title"/>
          </p:nvPr>
        </p:nvSpPr>
        <p:spPr>
          <a:xfrm>
            <a:off x="133350" y="489777"/>
            <a:ext cx="6591300" cy="794634"/>
          </a:xfrm>
        </p:spPr>
        <p:txBody>
          <a:bodyPr>
            <a:normAutofit fontScale="90000"/>
          </a:bodyPr>
          <a:lstStyle/>
          <a:p>
            <a:pPr algn="ctr"/>
            <a:r>
              <a:rPr lang="en-GB" b="1" u="sng" dirty="0">
                <a:latin typeface="Century Gothic" panose="020B0502020202020204" pitchFamily="34" charset="0"/>
              </a:rPr>
              <a:t>Passport to SCG T Level Health</a:t>
            </a:r>
            <a:br>
              <a:rPr lang="en-GB" b="1" u="sng" dirty="0">
                <a:latin typeface="Century Gothic" panose="020B0502020202020204" pitchFamily="34" charset="0"/>
              </a:rPr>
            </a:br>
            <a:r>
              <a:rPr lang="en-GB" b="1" u="sng" dirty="0">
                <a:latin typeface="Century Gothic" panose="020B0502020202020204" pitchFamily="34" charset="0"/>
              </a:rPr>
              <a:t>Check list</a:t>
            </a:r>
          </a:p>
        </p:txBody>
      </p:sp>
      <p:sp>
        <p:nvSpPr>
          <p:cNvPr id="3" name="Content Placeholder 2">
            <a:extLst>
              <a:ext uri="{FF2B5EF4-FFF2-40B4-BE49-F238E27FC236}">
                <a16:creationId xmlns:a16="http://schemas.microsoft.com/office/drawing/2014/main" id="{E0EF2017-0925-4E40-9236-EAD29750AA39}"/>
              </a:ext>
            </a:extLst>
          </p:cNvPr>
          <p:cNvSpPr>
            <a:spLocks noGrp="1"/>
          </p:cNvSpPr>
          <p:nvPr>
            <p:ph idx="1"/>
          </p:nvPr>
        </p:nvSpPr>
        <p:spPr>
          <a:xfrm>
            <a:off x="133350" y="1573211"/>
            <a:ext cx="6419849" cy="8248650"/>
          </a:xfrm>
        </p:spPr>
        <p:txBody>
          <a:bodyPr>
            <a:normAutofit/>
          </a:bodyPr>
          <a:lstStyle/>
          <a:p>
            <a:pPr marL="0" indent="0">
              <a:buNone/>
            </a:pPr>
            <a:endParaRPr lang="en-GB" sz="1800" dirty="0"/>
          </a:p>
          <a:p>
            <a:pPr marL="0" indent="0">
              <a:buNone/>
            </a:pPr>
            <a:r>
              <a:rPr lang="en-GB" sz="1400" b="1" dirty="0">
                <a:latin typeface="Century Gothic" panose="020B0502020202020204" pitchFamily="34" charset="0"/>
              </a:rPr>
              <a:t>Use this list to make sure you have everything you need to hand in in September in order to start your T-Level Health course. </a:t>
            </a:r>
          </a:p>
          <a:p>
            <a:pPr marL="0" indent="0">
              <a:buNone/>
            </a:pPr>
            <a:r>
              <a:rPr lang="en-GB" sz="1800" b="1" dirty="0">
                <a:latin typeface="Century Gothic" panose="020B0502020202020204" pitchFamily="34" charset="0"/>
              </a:rPr>
              <a:t>	</a:t>
            </a:r>
          </a:p>
          <a:p>
            <a:pPr marL="0" indent="0">
              <a:buNone/>
            </a:pPr>
            <a:r>
              <a:rPr lang="en-GB" sz="1800" b="1" dirty="0">
                <a:latin typeface="Century Gothic" panose="020B0502020202020204" pitchFamily="34" charset="0"/>
              </a:rPr>
              <a:t>	Complete homework</a:t>
            </a:r>
          </a:p>
          <a:p>
            <a:pPr marL="0" indent="0">
              <a:buNone/>
            </a:pPr>
            <a:endParaRPr lang="en-GB" sz="1800" b="1" dirty="0">
              <a:latin typeface="Century Gothic" panose="020B0502020202020204" pitchFamily="34" charset="0"/>
            </a:endParaRPr>
          </a:p>
          <a:p>
            <a:pPr marL="0" indent="0">
              <a:buNone/>
            </a:pP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	Complete the DBS link sent to your email. If you 	have not been sent this by 31</a:t>
            </a:r>
            <a:r>
              <a:rPr lang="en-GB" sz="1800" b="1" baseline="30000" dirty="0">
                <a:effectLst/>
                <a:latin typeface="Century Gothic" panose="020B0502020202020204" pitchFamily="34" charset="0"/>
                <a:ea typeface="Calibri" panose="020F0502020204030204" pitchFamily="34" charset="0"/>
                <a:cs typeface="Times New Roman" panose="02020603050405020304" pitchFamily="18" charset="0"/>
              </a:rPr>
              <a:t>st</a:t>
            </a: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 Aug 2023 please 	email. </a:t>
            </a:r>
            <a:endParaRPr lang="en-GB" sz="1800" b="1" dirty="0">
              <a:latin typeface="Century Gothic" panose="020B0502020202020204" pitchFamily="34" charset="0"/>
            </a:endParaRPr>
          </a:p>
          <a:p>
            <a:pPr marL="0" indent="0">
              <a:buNone/>
            </a:pPr>
            <a:r>
              <a:rPr lang="en-GB" sz="1800" b="1" dirty="0">
                <a:latin typeface="Century Gothic" panose="020B0502020202020204" pitchFamily="34" charset="0"/>
              </a:rPr>
              <a:t>	Bring in GCSE results (5 x GCSE at 4 or above  	including maths, English and science)</a:t>
            </a:r>
          </a:p>
          <a:p>
            <a:pPr marL="0" indent="0">
              <a:buNone/>
            </a:pPr>
            <a:r>
              <a:rPr lang="en-GB" sz="1800" b="1" dirty="0">
                <a:latin typeface="Century Gothic" panose="020B0502020202020204" pitchFamily="34" charset="0"/>
              </a:rPr>
              <a:t>	</a:t>
            </a:r>
          </a:p>
          <a:p>
            <a:pPr marL="0" indent="0">
              <a:buNone/>
            </a:pPr>
            <a:r>
              <a:rPr lang="en-GB" sz="1800" b="1" dirty="0">
                <a:latin typeface="Century Gothic" panose="020B0502020202020204" pitchFamily="34" charset="0"/>
              </a:rPr>
              <a:t>	Bring in all relevant paperwork for DBS</a:t>
            </a:r>
          </a:p>
          <a:p>
            <a:pPr marL="0" indent="0">
              <a:buNone/>
            </a:pPr>
            <a:endParaRPr lang="en-GB" sz="1800" b="1" dirty="0">
              <a:latin typeface="Century Gothic" panose="020B0502020202020204" pitchFamily="34" charset="0"/>
            </a:endParaRPr>
          </a:p>
          <a:p>
            <a:pPr marL="0" indent="0">
              <a:buNone/>
            </a:pPr>
            <a:r>
              <a:rPr lang="en-GB" sz="1800" b="1" dirty="0">
                <a:latin typeface="Century Gothic" panose="020B0502020202020204" pitchFamily="34" charset="0"/>
              </a:rPr>
              <a:t>	Prepare for numeracy, literacy and science 	assessment</a:t>
            </a:r>
          </a:p>
          <a:p>
            <a:pPr marL="0" indent="0">
              <a:buNone/>
            </a:pPr>
            <a:r>
              <a:rPr lang="en-GB" sz="1800" b="1" dirty="0">
                <a:latin typeface="Century Gothic" panose="020B0502020202020204" pitchFamily="34" charset="0"/>
              </a:rPr>
              <a:t>	</a:t>
            </a:r>
          </a:p>
        </p:txBody>
      </p:sp>
      <p:sp>
        <p:nvSpPr>
          <p:cNvPr id="5" name="Rectangle 4">
            <a:extLst>
              <a:ext uri="{FF2B5EF4-FFF2-40B4-BE49-F238E27FC236}">
                <a16:creationId xmlns:a16="http://schemas.microsoft.com/office/drawing/2014/main" id="{A193D1ED-3FD6-4314-96A7-CDD384AA2B2A}"/>
              </a:ext>
            </a:extLst>
          </p:cNvPr>
          <p:cNvSpPr/>
          <p:nvPr/>
        </p:nvSpPr>
        <p:spPr>
          <a:xfrm>
            <a:off x="342898" y="3546082"/>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2CAC51F-BBF8-4CE0-8585-C4F320469197}"/>
              </a:ext>
            </a:extLst>
          </p:cNvPr>
          <p:cNvSpPr/>
          <p:nvPr/>
        </p:nvSpPr>
        <p:spPr>
          <a:xfrm>
            <a:off x="364326" y="5191284"/>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933787D-BC55-443E-802A-52F0928D2025}"/>
              </a:ext>
            </a:extLst>
          </p:cNvPr>
          <p:cNvSpPr/>
          <p:nvPr/>
        </p:nvSpPr>
        <p:spPr>
          <a:xfrm>
            <a:off x="364326" y="6004337"/>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7A0877B-8374-4FBC-A5D0-861B19837CB1}"/>
              </a:ext>
            </a:extLst>
          </p:cNvPr>
          <p:cNvSpPr/>
          <p:nvPr/>
        </p:nvSpPr>
        <p:spPr>
          <a:xfrm>
            <a:off x="342898" y="2785110"/>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0B1C4DC-F559-4762-BFC2-755EDFE22A0D}"/>
              </a:ext>
            </a:extLst>
          </p:cNvPr>
          <p:cNvSpPr/>
          <p:nvPr/>
        </p:nvSpPr>
        <p:spPr>
          <a:xfrm>
            <a:off x="350042" y="4394783"/>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CD3F440E-22E6-17BC-B053-9597214069EB}"/>
              </a:ext>
            </a:extLst>
          </p:cNvPr>
          <p:cNvSpPr>
            <a:spLocks noGrp="1"/>
          </p:cNvSpPr>
          <p:nvPr>
            <p:ph type="sldNum" sz="quarter" idx="12"/>
          </p:nvPr>
        </p:nvSpPr>
        <p:spPr/>
        <p:txBody>
          <a:bodyPr/>
          <a:lstStyle/>
          <a:p>
            <a:fld id="{42197ACC-EB3C-4466-A41B-F6CC006DF8B4}" type="slidenum">
              <a:rPr lang="en-GB" smtClean="0"/>
              <a:t>14</a:t>
            </a:fld>
            <a:endParaRPr lang="en-GB"/>
          </a:p>
        </p:txBody>
      </p:sp>
    </p:spTree>
    <p:extLst>
      <p:ext uri="{BB962C8B-B14F-4D97-AF65-F5344CB8AC3E}">
        <p14:creationId xmlns:p14="http://schemas.microsoft.com/office/powerpoint/2010/main" val="79290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BA8C-729F-44B3-A80A-313E739313C7}"/>
              </a:ext>
            </a:extLst>
          </p:cNvPr>
          <p:cNvSpPr>
            <a:spLocks noGrp="1"/>
          </p:cNvSpPr>
          <p:nvPr>
            <p:ph type="title"/>
          </p:nvPr>
        </p:nvSpPr>
        <p:spPr>
          <a:xfrm>
            <a:off x="471486" y="152270"/>
            <a:ext cx="5915025" cy="1110895"/>
          </a:xfrm>
        </p:spPr>
        <p:txBody>
          <a:bodyPr/>
          <a:lstStyle/>
          <a:p>
            <a:pPr algn="ctr"/>
            <a:r>
              <a:rPr lang="en-GB" b="1" u="sng" dirty="0">
                <a:latin typeface="Bahnschrift Light" panose="020B0502040204020203" pitchFamily="34" charset="0"/>
              </a:rPr>
              <a:t>Contents</a:t>
            </a:r>
          </a:p>
        </p:txBody>
      </p:sp>
      <p:sp>
        <p:nvSpPr>
          <p:cNvPr id="3" name="Content Placeholder 2">
            <a:extLst>
              <a:ext uri="{FF2B5EF4-FFF2-40B4-BE49-F238E27FC236}">
                <a16:creationId xmlns:a16="http://schemas.microsoft.com/office/drawing/2014/main" id="{DAA6624C-AC89-419A-8363-CE0FFFC248FD}"/>
              </a:ext>
            </a:extLst>
          </p:cNvPr>
          <p:cNvSpPr>
            <a:spLocks noGrp="1"/>
          </p:cNvSpPr>
          <p:nvPr>
            <p:ph idx="1"/>
          </p:nvPr>
        </p:nvSpPr>
        <p:spPr>
          <a:xfrm>
            <a:off x="332509" y="1108364"/>
            <a:ext cx="6239742" cy="6054436"/>
          </a:xfrm>
        </p:spPr>
        <p:txBody>
          <a:bodyPr>
            <a:normAutofit fontScale="92500"/>
          </a:bodyPr>
          <a:lstStyle/>
          <a:p>
            <a:pPr marL="0" indent="0">
              <a:lnSpc>
                <a:spcPct val="110000"/>
              </a:lnSpc>
              <a:buNone/>
            </a:pPr>
            <a:r>
              <a:rPr lang="en-GB" sz="1900" dirty="0">
                <a:latin typeface="Century Gothic" panose="020B0502020202020204" pitchFamily="34" charset="0"/>
              </a:rPr>
              <a:t>What will I be studying?				Page 3</a:t>
            </a:r>
          </a:p>
          <a:p>
            <a:pPr marL="0" indent="0">
              <a:lnSpc>
                <a:spcPct val="110000"/>
              </a:lnSpc>
              <a:buNone/>
            </a:pPr>
            <a:r>
              <a:rPr lang="en-GB" sz="1900" dirty="0">
                <a:latin typeface="Century Gothic" panose="020B0502020202020204" pitchFamily="34" charset="0"/>
              </a:rPr>
              <a:t>Recommended Netflix Programmes		Page 4</a:t>
            </a:r>
          </a:p>
          <a:p>
            <a:pPr marL="0" indent="0">
              <a:lnSpc>
                <a:spcPct val="110000"/>
              </a:lnSpc>
              <a:buNone/>
            </a:pPr>
            <a:r>
              <a:rPr lang="en-GB" sz="1900" dirty="0">
                <a:latin typeface="Century Gothic" panose="020B0502020202020204" pitchFamily="34" charset="0"/>
              </a:rPr>
              <a:t>Other recommended watching 		Page 5</a:t>
            </a:r>
          </a:p>
          <a:p>
            <a:pPr marL="0" indent="0">
              <a:lnSpc>
                <a:spcPct val="110000"/>
              </a:lnSpc>
              <a:buNone/>
            </a:pPr>
            <a:r>
              <a:rPr lang="en-GB" sz="1900" dirty="0">
                <a:latin typeface="Century Gothic" panose="020B0502020202020204" pitchFamily="34" charset="0"/>
              </a:rPr>
              <a:t>Recommended Reading 			Page 6 </a:t>
            </a:r>
          </a:p>
          <a:p>
            <a:pPr marL="0" indent="0">
              <a:lnSpc>
                <a:spcPct val="110000"/>
              </a:lnSpc>
              <a:buNone/>
            </a:pPr>
            <a:r>
              <a:rPr lang="en-GB" sz="1900" dirty="0">
                <a:latin typeface="Century Gothic" panose="020B0502020202020204" pitchFamily="34" charset="0"/>
              </a:rPr>
              <a:t>Representations Task				Page 7</a:t>
            </a:r>
          </a:p>
          <a:p>
            <a:pPr marL="0" indent="0">
              <a:lnSpc>
                <a:spcPct val="110000"/>
              </a:lnSpc>
              <a:buNone/>
            </a:pPr>
            <a:r>
              <a:rPr lang="en-GB" sz="1900" dirty="0">
                <a:latin typeface="Century Gothic" panose="020B0502020202020204" pitchFamily="34" charset="0"/>
              </a:rPr>
              <a:t>Learning Log					Page 8</a:t>
            </a:r>
          </a:p>
          <a:p>
            <a:pPr marL="0" indent="0">
              <a:lnSpc>
                <a:spcPct val="110000"/>
              </a:lnSpc>
              <a:buNone/>
            </a:pPr>
            <a:r>
              <a:rPr lang="en-GB" sz="1900" dirty="0">
                <a:latin typeface="Century Gothic" panose="020B0502020202020204" pitchFamily="34" charset="0"/>
              </a:rPr>
              <a:t>Key word Glossary					Page 9-10</a:t>
            </a:r>
          </a:p>
          <a:p>
            <a:pPr marL="0" indent="0">
              <a:lnSpc>
                <a:spcPct val="110000"/>
              </a:lnSpc>
              <a:buNone/>
            </a:pPr>
            <a:r>
              <a:rPr lang="en-GB" sz="1900" dirty="0">
                <a:latin typeface="Century Gothic" panose="020B0502020202020204" pitchFamily="34" charset="0"/>
              </a:rPr>
              <a:t>A-Z Challenge					Page 11</a:t>
            </a:r>
          </a:p>
          <a:p>
            <a:pPr marL="0" indent="0">
              <a:lnSpc>
                <a:spcPct val="110000"/>
              </a:lnSpc>
              <a:buNone/>
            </a:pPr>
            <a:r>
              <a:rPr lang="en-GB" sz="1900" dirty="0">
                <a:latin typeface="Century Gothic" panose="020B0502020202020204" pitchFamily="34" charset="0"/>
              </a:rPr>
              <a:t>History of the NHS					Page 12</a:t>
            </a:r>
          </a:p>
          <a:p>
            <a:pPr marL="0" indent="0">
              <a:lnSpc>
                <a:spcPct val="110000"/>
              </a:lnSpc>
              <a:buNone/>
            </a:pPr>
            <a:r>
              <a:rPr lang="en-GB" sz="1900" dirty="0">
                <a:latin typeface="Century Gothic" panose="020B0502020202020204" pitchFamily="34" charset="0"/>
              </a:rPr>
              <a:t>Roles in Health and Social Care		Page 13</a:t>
            </a:r>
          </a:p>
          <a:p>
            <a:pPr marL="0" indent="0">
              <a:lnSpc>
                <a:spcPct val="110000"/>
              </a:lnSpc>
              <a:buNone/>
            </a:pPr>
            <a:r>
              <a:rPr lang="en-GB" sz="1900" dirty="0">
                <a:latin typeface="Century Gothic" panose="020B0502020202020204" pitchFamily="34" charset="0"/>
              </a:rPr>
              <a:t>Frontline roles in a pandemic 			Page 14</a:t>
            </a:r>
          </a:p>
          <a:p>
            <a:pPr marL="0" indent="0">
              <a:lnSpc>
                <a:spcPct val="110000"/>
              </a:lnSpc>
              <a:buNone/>
            </a:pPr>
            <a:r>
              <a:rPr lang="en-GB" sz="1900" dirty="0">
                <a:latin typeface="Century Gothic" panose="020B0502020202020204" pitchFamily="34" charset="0"/>
              </a:rPr>
              <a:t>True or False						Page 15</a:t>
            </a:r>
          </a:p>
          <a:p>
            <a:pPr marL="0" indent="0">
              <a:lnSpc>
                <a:spcPct val="110000"/>
              </a:lnSpc>
              <a:buNone/>
            </a:pPr>
            <a:r>
              <a:rPr lang="en-GB" sz="1900" dirty="0">
                <a:latin typeface="Century Gothic" panose="020B0502020202020204" pitchFamily="34" charset="0"/>
              </a:rPr>
              <a:t>Extension Task 					Page 16-20</a:t>
            </a:r>
          </a:p>
          <a:p>
            <a:pPr marL="0" indent="0">
              <a:lnSpc>
                <a:spcPct val="110000"/>
              </a:lnSpc>
              <a:buNone/>
            </a:pPr>
            <a:r>
              <a:rPr lang="en-GB" sz="1900" dirty="0">
                <a:latin typeface="Century Gothic" panose="020B0502020202020204" pitchFamily="34" charset="0"/>
              </a:rPr>
              <a:t>Checklist for September				Page 21</a:t>
            </a:r>
          </a:p>
          <a:p>
            <a:pPr marL="0" indent="0">
              <a:lnSpc>
                <a:spcPct val="110000"/>
              </a:lnSpc>
              <a:buNone/>
            </a:pPr>
            <a:endParaRPr lang="en-GB" dirty="0"/>
          </a:p>
          <a:p>
            <a:pPr marL="0" indent="0">
              <a:lnSpc>
                <a:spcPct val="110000"/>
              </a:lnSpc>
              <a:buNone/>
            </a:pPr>
            <a:endParaRPr lang="en-GB" dirty="0"/>
          </a:p>
        </p:txBody>
      </p:sp>
      <p:sp>
        <p:nvSpPr>
          <p:cNvPr id="4" name="Slide Number Placeholder 3">
            <a:extLst>
              <a:ext uri="{FF2B5EF4-FFF2-40B4-BE49-F238E27FC236}">
                <a16:creationId xmlns:a16="http://schemas.microsoft.com/office/drawing/2014/main" id="{8F421C19-CCFE-45F4-9083-F683F0911CFD}"/>
              </a:ext>
            </a:extLst>
          </p:cNvPr>
          <p:cNvSpPr>
            <a:spLocks noGrp="1"/>
          </p:cNvSpPr>
          <p:nvPr>
            <p:ph type="sldNum" sz="quarter" idx="12"/>
          </p:nvPr>
        </p:nvSpPr>
        <p:spPr/>
        <p:txBody>
          <a:bodyPr/>
          <a:lstStyle/>
          <a:p>
            <a:fld id="{42197ACC-EB3C-4466-A41B-F6CC006DF8B4}" type="slidenum">
              <a:rPr lang="en-GB" smtClean="0"/>
              <a:t>2</a:t>
            </a:fld>
            <a:endParaRPr lang="en-GB"/>
          </a:p>
        </p:txBody>
      </p:sp>
      <p:sp>
        <p:nvSpPr>
          <p:cNvPr id="5" name="Footer Placeholder 4">
            <a:extLst>
              <a:ext uri="{FF2B5EF4-FFF2-40B4-BE49-F238E27FC236}">
                <a16:creationId xmlns:a16="http://schemas.microsoft.com/office/drawing/2014/main" id="{7EACFD23-90BF-A9B8-F376-BA746EA481BF}"/>
              </a:ext>
            </a:extLst>
          </p:cNvPr>
          <p:cNvSpPr>
            <a:spLocks noGrp="1"/>
          </p:cNvSpPr>
          <p:nvPr>
            <p:ph type="ftr" sz="quarter" idx="11"/>
          </p:nvPr>
        </p:nvSpPr>
        <p:spPr>
          <a:xfrm>
            <a:off x="674686" y="9378597"/>
            <a:ext cx="5141913" cy="527403"/>
          </a:xfrm>
        </p:spPr>
        <p:txBody>
          <a:bodyPr/>
          <a:lstStyle/>
          <a:p>
            <a:r>
              <a:rPr lang="en-GB" dirty="0"/>
              <a:t>Resources &gt; https://www.tes.com/teaching-resources/shop/HSCresources </a:t>
            </a:r>
          </a:p>
        </p:txBody>
      </p:sp>
      <p:pic>
        <p:nvPicPr>
          <p:cNvPr id="7" name="Picture 6" descr="A group of doctors and nurses&#10;&#10;Description automatically generated">
            <a:extLst>
              <a:ext uri="{FF2B5EF4-FFF2-40B4-BE49-F238E27FC236}">
                <a16:creationId xmlns:a16="http://schemas.microsoft.com/office/drawing/2014/main" id="{1FD8D46F-54D1-C16B-C1C2-AC44792AE8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6377" y="6920852"/>
            <a:ext cx="2918530" cy="2359145"/>
          </a:xfrm>
          <a:prstGeom prst="rect">
            <a:avLst/>
          </a:prstGeom>
        </p:spPr>
      </p:pic>
    </p:spTree>
    <p:extLst>
      <p:ext uri="{BB962C8B-B14F-4D97-AF65-F5344CB8AC3E}">
        <p14:creationId xmlns:p14="http://schemas.microsoft.com/office/powerpoint/2010/main" val="4106949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730" y="214584"/>
            <a:ext cx="6458702" cy="699816"/>
          </a:xfrm>
        </p:spPr>
        <p:txBody>
          <a:bodyPr/>
          <a:lstStyle/>
          <a:p>
            <a:pPr algn="ctr"/>
            <a:r>
              <a:rPr lang="en-GB" b="1" dirty="0">
                <a:latin typeface="Century Gothic" panose="020B0502020202020204" pitchFamily="34" charset="0"/>
              </a:rPr>
              <a:t>What will I be studying?</a:t>
            </a:r>
          </a:p>
        </p:txBody>
      </p:sp>
      <p:sp>
        <p:nvSpPr>
          <p:cNvPr id="3" name="Content Placeholder 2"/>
          <p:cNvSpPr>
            <a:spLocks noGrp="1"/>
          </p:cNvSpPr>
          <p:nvPr>
            <p:ph idx="1"/>
          </p:nvPr>
        </p:nvSpPr>
        <p:spPr>
          <a:xfrm>
            <a:off x="182730" y="914400"/>
            <a:ext cx="6458702" cy="8743950"/>
          </a:xfrm>
        </p:spPr>
        <p:txBody>
          <a:bodyPr>
            <a:normAutofit/>
          </a:bodyPr>
          <a:lstStyle/>
          <a:p>
            <a:pPr marL="0" indent="0">
              <a:buNone/>
            </a:pPr>
            <a:r>
              <a:rPr lang="en-GB" sz="1100" dirty="0">
                <a:latin typeface="Century Gothic" panose="020B0502020202020204" pitchFamily="34" charset="0"/>
              </a:rPr>
              <a:t>The course in </a:t>
            </a:r>
            <a:r>
              <a:rPr lang="en-GB" sz="1100" b="1" u="sng" dirty="0">
                <a:highlight>
                  <a:srgbClr val="FFFF00"/>
                </a:highlight>
                <a:latin typeface="Century Gothic" panose="020B0502020202020204" pitchFamily="34" charset="0"/>
              </a:rPr>
              <a:t>Year 1 </a:t>
            </a:r>
            <a:r>
              <a:rPr lang="en-GB" sz="1100" dirty="0">
                <a:latin typeface="Century Gothic" panose="020B0502020202020204" pitchFamily="34" charset="0"/>
              </a:rPr>
              <a:t>is assessed by two exams and an Employer Set Project (ESP). </a:t>
            </a:r>
          </a:p>
          <a:p>
            <a:pPr marL="0" indent="0">
              <a:buNone/>
            </a:pPr>
            <a:r>
              <a:rPr lang="en-GB" sz="1100" b="1" u="sng" dirty="0">
                <a:highlight>
                  <a:srgbClr val="FFFF00"/>
                </a:highlight>
                <a:latin typeface="Century Gothic" panose="020B0502020202020204" pitchFamily="34" charset="0"/>
              </a:rPr>
              <a:t>Core A </a:t>
            </a:r>
            <a:r>
              <a:rPr lang="en-GB" sz="1100" dirty="0">
                <a:latin typeface="Century Gothic" panose="020B0502020202020204" pitchFamily="34" charset="0"/>
              </a:rPr>
              <a:t>and is about working in the health care sector, which includes topics like person-centred care, legislation, safeguarding and codes of conduct.</a:t>
            </a:r>
          </a:p>
          <a:p>
            <a:pPr marL="0" indent="0">
              <a:buNone/>
            </a:pPr>
            <a:r>
              <a:rPr lang="en-GB" sz="1100" b="1" u="sng" dirty="0">
                <a:highlight>
                  <a:srgbClr val="FFFF00"/>
                </a:highlight>
                <a:latin typeface="Century Gothic" panose="020B0502020202020204" pitchFamily="34" charset="0"/>
              </a:rPr>
              <a:t>Core B </a:t>
            </a:r>
            <a:r>
              <a:rPr lang="en-GB" sz="1100" dirty="0">
                <a:latin typeface="Century Gothic" panose="020B0502020202020204" pitchFamily="34" charset="0"/>
              </a:rPr>
              <a:t>and is the science section of the course, so it looks at physics, chemistry and biology with a large chunk being anatomy and physiology.</a:t>
            </a:r>
          </a:p>
          <a:p>
            <a:pPr marL="0" indent="0">
              <a:buNone/>
            </a:pPr>
            <a:r>
              <a:rPr lang="en-GB" sz="1100" b="1" u="sng" dirty="0">
                <a:highlight>
                  <a:srgbClr val="FFFF00"/>
                </a:highlight>
                <a:latin typeface="Century Gothic" panose="020B0502020202020204" pitchFamily="34" charset="0"/>
              </a:rPr>
              <a:t>ESP, Employer Set Project </a:t>
            </a:r>
            <a:r>
              <a:rPr lang="en-GB" sz="1100" dirty="0">
                <a:latin typeface="Century Gothic" panose="020B0502020202020204" pitchFamily="34" charset="0"/>
              </a:rPr>
              <a:t>and that is an exam board task you have 16 hours to complete and involves role play with you as a health care worker and a case study that requires a suitable care plan. This written and videoed evidence of skills.</a:t>
            </a:r>
          </a:p>
          <a:p>
            <a:pPr marL="0" indent="0">
              <a:buNone/>
            </a:pPr>
            <a:r>
              <a:rPr lang="en-GB" sz="1100" dirty="0">
                <a:latin typeface="Century Gothic" panose="020B0502020202020204" pitchFamily="34" charset="0"/>
              </a:rPr>
              <a:t>Throughout the course you will participate in </a:t>
            </a:r>
            <a:r>
              <a:rPr lang="en-GB" sz="1100" b="1" u="sng" dirty="0">
                <a:highlight>
                  <a:srgbClr val="FFFF00"/>
                </a:highlight>
                <a:latin typeface="Century Gothic" panose="020B0502020202020204" pitchFamily="34" charset="0"/>
              </a:rPr>
              <a:t>practical work </a:t>
            </a:r>
            <a:r>
              <a:rPr lang="en-GB" sz="1100" dirty="0">
                <a:latin typeface="Century Gothic" panose="020B0502020202020204" pitchFamily="34" charset="0"/>
              </a:rPr>
              <a:t>which supplements your learning through activities.</a:t>
            </a:r>
          </a:p>
          <a:p>
            <a:pPr marL="0" indent="0">
              <a:buNone/>
            </a:pPr>
            <a:r>
              <a:rPr lang="en-GB" sz="1100" dirty="0">
                <a:latin typeface="Century Gothic" panose="020B0502020202020204" pitchFamily="34" charset="0"/>
              </a:rPr>
              <a:t>You will attend </a:t>
            </a:r>
            <a:r>
              <a:rPr lang="en-GB" sz="1100" b="1" u="sng" dirty="0">
                <a:highlight>
                  <a:srgbClr val="FFFF00"/>
                </a:highlight>
                <a:latin typeface="Century Gothic" panose="020B0502020202020204" pitchFamily="34" charset="0"/>
              </a:rPr>
              <a:t>Industry Work Placement </a:t>
            </a:r>
            <a:r>
              <a:rPr lang="en-GB" sz="1100" dirty="0">
                <a:latin typeface="Century Gothic" panose="020B0502020202020204" pitchFamily="34" charset="0"/>
              </a:rPr>
              <a:t>which will take place as block weeks and 1 day a week. </a:t>
            </a:r>
          </a:p>
          <a:p>
            <a:pPr marL="0" indent="0">
              <a:buNone/>
            </a:pPr>
            <a:endParaRPr lang="en-GB" sz="1200" dirty="0">
              <a:solidFill>
                <a:srgbClr val="00B050"/>
              </a:solidFill>
            </a:endParaRPr>
          </a:p>
        </p:txBody>
      </p:sp>
      <p:sp>
        <p:nvSpPr>
          <p:cNvPr id="5" name="Slide Number Placeholder 4">
            <a:extLst>
              <a:ext uri="{FF2B5EF4-FFF2-40B4-BE49-F238E27FC236}">
                <a16:creationId xmlns:a16="http://schemas.microsoft.com/office/drawing/2014/main" id="{9C5D2E67-B933-9A22-3C70-10410E4F20AF}"/>
              </a:ext>
            </a:extLst>
          </p:cNvPr>
          <p:cNvSpPr>
            <a:spLocks noGrp="1"/>
          </p:cNvSpPr>
          <p:nvPr>
            <p:ph type="sldNum" sz="quarter" idx="12"/>
          </p:nvPr>
        </p:nvSpPr>
        <p:spPr/>
        <p:txBody>
          <a:bodyPr/>
          <a:lstStyle/>
          <a:p>
            <a:fld id="{42197ACC-EB3C-4466-A41B-F6CC006DF8B4}" type="slidenum">
              <a:rPr lang="en-GB" smtClean="0"/>
              <a:t>3</a:t>
            </a:fld>
            <a:endParaRPr lang="en-GB"/>
          </a:p>
        </p:txBody>
      </p:sp>
    </p:spTree>
    <p:extLst>
      <p:ext uri="{BB962C8B-B14F-4D97-AF65-F5344CB8AC3E}">
        <p14:creationId xmlns:p14="http://schemas.microsoft.com/office/powerpoint/2010/main" val="1058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5870" y="-93560"/>
            <a:ext cx="3550151" cy="1889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9170" y="1551103"/>
            <a:ext cx="1745039" cy="276999"/>
          </a:xfrm>
          <a:prstGeom prst="rect">
            <a:avLst/>
          </a:prstGeom>
          <a:noFill/>
        </p:spPr>
        <p:txBody>
          <a:bodyPr wrap="square" rtlCol="0">
            <a:spAutoFit/>
          </a:bodyPr>
          <a:lstStyle/>
          <a:p>
            <a:pPr algn="ctr"/>
            <a:r>
              <a:rPr lang="en-GB" sz="1200" b="1" dirty="0">
                <a:solidFill>
                  <a:srgbClr val="0099CC"/>
                </a:solidFill>
                <a:latin typeface="Century Gothic" panose="020B0502020202020204" pitchFamily="34" charset="0"/>
              </a:rPr>
              <a:t>Babies</a:t>
            </a:r>
          </a:p>
        </p:txBody>
      </p:sp>
      <p:sp>
        <p:nvSpPr>
          <p:cNvPr id="7" name="TextBox 6"/>
          <p:cNvSpPr txBox="1"/>
          <p:nvPr/>
        </p:nvSpPr>
        <p:spPr>
          <a:xfrm>
            <a:off x="2005756" y="1605581"/>
            <a:ext cx="1245664" cy="276999"/>
          </a:xfrm>
          <a:prstGeom prst="rect">
            <a:avLst/>
          </a:prstGeom>
          <a:noFill/>
        </p:spPr>
        <p:txBody>
          <a:bodyPr wrap="square" rtlCol="0">
            <a:spAutoFit/>
          </a:bodyPr>
          <a:lstStyle/>
          <a:p>
            <a:pPr algn="ctr"/>
            <a:r>
              <a:rPr lang="en-GB" sz="1200" b="1" dirty="0">
                <a:solidFill>
                  <a:srgbClr val="0099CC"/>
                </a:solidFill>
                <a:latin typeface="Century Gothic" panose="020B0502020202020204" pitchFamily="34" charset="0"/>
              </a:rPr>
              <a:t>Heal (USA)</a:t>
            </a:r>
          </a:p>
        </p:txBody>
      </p:sp>
      <p:sp>
        <p:nvSpPr>
          <p:cNvPr id="10" name="TextBox 9"/>
          <p:cNvSpPr txBox="1"/>
          <p:nvPr/>
        </p:nvSpPr>
        <p:spPr>
          <a:xfrm>
            <a:off x="3396639" y="1339771"/>
            <a:ext cx="1581367" cy="600164"/>
          </a:xfrm>
          <a:prstGeom prst="rect">
            <a:avLst/>
          </a:prstGeom>
          <a:noFill/>
        </p:spPr>
        <p:txBody>
          <a:bodyPr wrap="square" rtlCol="0">
            <a:spAutoFit/>
          </a:bodyPr>
          <a:lstStyle/>
          <a:p>
            <a:pPr algn="ctr"/>
            <a:r>
              <a:rPr lang="en-GB" sz="1100" b="1" dirty="0">
                <a:solidFill>
                  <a:srgbClr val="0099CC"/>
                </a:solidFill>
                <a:latin typeface="Century Gothic" panose="020B0502020202020204" pitchFamily="34" charset="0"/>
              </a:rPr>
              <a:t>Louis Theroux: Extreme love, Dementia</a:t>
            </a:r>
          </a:p>
        </p:txBody>
      </p:sp>
      <p:sp>
        <p:nvSpPr>
          <p:cNvPr id="12" name="TextBox 11"/>
          <p:cNvSpPr txBox="1"/>
          <p:nvPr/>
        </p:nvSpPr>
        <p:spPr>
          <a:xfrm>
            <a:off x="5005178" y="1628915"/>
            <a:ext cx="1447800" cy="276999"/>
          </a:xfrm>
          <a:prstGeom prst="rect">
            <a:avLst/>
          </a:prstGeom>
          <a:noFill/>
        </p:spPr>
        <p:txBody>
          <a:bodyPr wrap="square" rtlCol="0">
            <a:spAutoFit/>
          </a:bodyPr>
          <a:lstStyle/>
          <a:p>
            <a:pPr algn="ctr"/>
            <a:r>
              <a:rPr lang="en-GB" sz="1200" b="1" dirty="0">
                <a:solidFill>
                  <a:srgbClr val="0099CC"/>
                </a:solidFill>
                <a:latin typeface="Century Gothic" panose="020B0502020202020204" pitchFamily="34" charset="0"/>
              </a:rPr>
              <a:t>Five Feet Apart</a:t>
            </a:r>
          </a:p>
        </p:txBody>
      </p:sp>
      <p:sp>
        <p:nvSpPr>
          <p:cNvPr id="15" name="TextBox 14"/>
          <p:cNvSpPr txBox="1"/>
          <p:nvPr/>
        </p:nvSpPr>
        <p:spPr>
          <a:xfrm>
            <a:off x="430206" y="4257088"/>
            <a:ext cx="1245664" cy="276999"/>
          </a:xfrm>
          <a:prstGeom prst="rect">
            <a:avLst/>
          </a:prstGeom>
          <a:noFill/>
        </p:spPr>
        <p:txBody>
          <a:bodyPr wrap="square" rtlCol="0">
            <a:spAutoFit/>
          </a:bodyPr>
          <a:lstStyle/>
          <a:p>
            <a:pPr algn="ctr"/>
            <a:r>
              <a:rPr lang="en-GB" sz="1200" b="1" dirty="0">
                <a:solidFill>
                  <a:srgbClr val="0099CC"/>
                </a:solidFill>
                <a:latin typeface="Century Gothic" panose="020B0502020202020204" pitchFamily="34" charset="0"/>
              </a:rPr>
              <a:t>Brain on Fire</a:t>
            </a:r>
          </a:p>
        </p:txBody>
      </p:sp>
      <p:sp>
        <p:nvSpPr>
          <p:cNvPr id="17" name="TextBox 16"/>
          <p:cNvSpPr txBox="1"/>
          <p:nvPr/>
        </p:nvSpPr>
        <p:spPr>
          <a:xfrm>
            <a:off x="1728346" y="4069132"/>
            <a:ext cx="1635766" cy="461665"/>
          </a:xfrm>
          <a:prstGeom prst="rect">
            <a:avLst/>
          </a:prstGeom>
          <a:noFill/>
        </p:spPr>
        <p:txBody>
          <a:bodyPr wrap="square" rtlCol="0">
            <a:spAutoFit/>
          </a:bodyPr>
          <a:lstStyle/>
          <a:p>
            <a:pPr algn="ctr"/>
            <a:r>
              <a:rPr lang="en-GB" sz="1200" b="1" dirty="0">
                <a:solidFill>
                  <a:srgbClr val="0099CC"/>
                </a:solidFill>
                <a:latin typeface="Century Gothic" panose="020B0502020202020204" pitchFamily="34" charset="0"/>
              </a:rPr>
              <a:t>Theory of Everything</a:t>
            </a:r>
          </a:p>
        </p:txBody>
      </p:sp>
      <p:sp>
        <p:nvSpPr>
          <p:cNvPr id="21" name="TextBox 20"/>
          <p:cNvSpPr txBox="1"/>
          <p:nvPr/>
        </p:nvSpPr>
        <p:spPr>
          <a:xfrm>
            <a:off x="3416588" y="4035124"/>
            <a:ext cx="1449608" cy="461665"/>
          </a:xfrm>
          <a:prstGeom prst="rect">
            <a:avLst/>
          </a:prstGeom>
          <a:noFill/>
        </p:spPr>
        <p:txBody>
          <a:bodyPr wrap="square" rtlCol="0">
            <a:spAutoFit/>
          </a:bodyPr>
          <a:lstStyle/>
          <a:p>
            <a:pPr algn="ctr"/>
            <a:r>
              <a:rPr lang="en-GB" sz="1200" b="1" dirty="0">
                <a:solidFill>
                  <a:srgbClr val="0099CC"/>
                </a:solidFill>
                <a:latin typeface="Century Gothic" panose="020B0502020202020204" pitchFamily="34" charset="0"/>
              </a:rPr>
              <a:t>Humans;</a:t>
            </a:r>
          </a:p>
          <a:p>
            <a:pPr algn="ctr"/>
            <a:r>
              <a:rPr lang="en-GB" sz="1200" b="1" dirty="0">
                <a:solidFill>
                  <a:srgbClr val="0099CC"/>
                </a:solidFill>
                <a:latin typeface="Century Gothic" panose="020B0502020202020204" pitchFamily="34" charset="0"/>
              </a:rPr>
              <a:t>Body Systems</a:t>
            </a:r>
          </a:p>
        </p:txBody>
      </p:sp>
      <p:sp>
        <p:nvSpPr>
          <p:cNvPr id="24" name="TextBox 23"/>
          <p:cNvSpPr txBox="1"/>
          <p:nvPr/>
        </p:nvSpPr>
        <p:spPr>
          <a:xfrm>
            <a:off x="4890184" y="4097404"/>
            <a:ext cx="1449608" cy="461665"/>
          </a:xfrm>
          <a:prstGeom prst="rect">
            <a:avLst/>
          </a:prstGeom>
          <a:noFill/>
        </p:spPr>
        <p:txBody>
          <a:bodyPr wrap="square" rtlCol="0">
            <a:spAutoFit/>
          </a:bodyPr>
          <a:lstStyle/>
          <a:p>
            <a:pPr algn="ctr"/>
            <a:r>
              <a:rPr lang="en-GB" sz="1200" b="1" dirty="0">
                <a:solidFill>
                  <a:srgbClr val="0070C0"/>
                </a:solidFill>
                <a:latin typeface="Century Gothic" panose="020B0502020202020204" pitchFamily="34" charset="0"/>
              </a:rPr>
              <a:t>Three identical strangers</a:t>
            </a:r>
          </a:p>
        </p:txBody>
      </p:sp>
      <p:sp>
        <p:nvSpPr>
          <p:cNvPr id="27" name="TextBox 26"/>
          <p:cNvSpPr txBox="1"/>
          <p:nvPr/>
        </p:nvSpPr>
        <p:spPr>
          <a:xfrm>
            <a:off x="234985" y="6727713"/>
            <a:ext cx="1745039" cy="276999"/>
          </a:xfrm>
          <a:prstGeom prst="rect">
            <a:avLst/>
          </a:prstGeom>
          <a:noFill/>
        </p:spPr>
        <p:txBody>
          <a:bodyPr wrap="square" rtlCol="0">
            <a:spAutoFit/>
          </a:bodyPr>
          <a:lstStyle/>
          <a:p>
            <a:pPr algn="ctr"/>
            <a:r>
              <a:rPr lang="en-GB" sz="1200" b="1" dirty="0">
                <a:solidFill>
                  <a:srgbClr val="0070C0"/>
                </a:solidFill>
                <a:latin typeface="Century Gothic" panose="020B0502020202020204" pitchFamily="34" charset="0"/>
              </a:rPr>
              <a:t>Girl, interrupted </a:t>
            </a:r>
          </a:p>
        </p:txBody>
      </p:sp>
      <p:sp>
        <p:nvSpPr>
          <p:cNvPr id="29" name="TextBox 28"/>
          <p:cNvSpPr txBox="1"/>
          <p:nvPr/>
        </p:nvSpPr>
        <p:spPr>
          <a:xfrm>
            <a:off x="1824218" y="6686926"/>
            <a:ext cx="1427202" cy="276999"/>
          </a:xfrm>
          <a:prstGeom prst="rect">
            <a:avLst/>
          </a:prstGeom>
          <a:noFill/>
        </p:spPr>
        <p:txBody>
          <a:bodyPr wrap="square" rtlCol="0">
            <a:spAutoFit/>
          </a:bodyPr>
          <a:lstStyle/>
          <a:p>
            <a:pPr algn="ctr"/>
            <a:r>
              <a:rPr lang="en-GB" sz="1200" b="1" dirty="0">
                <a:solidFill>
                  <a:srgbClr val="0070C0"/>
                </a:solidFill>
                <a:latin typeface="Century Gothic" panose="020B0502020202020204" pitchFamily="34" charset="0"/>
              </a:rPr>
              <a:t>Call the Midwife</a:t>
            </a:r>
          </a:p>
        </p:txBody>
      </p:sp>
      <p:sp>
        <p:nvSpPr>
          <p:cNvPr id="32" name="TextBox 31"/>
          <p:cNvSpPr txBox="1"/>
          <p:nvPr/>
        </p:nvSpPr>
        <p:spPr>
          <a:xfrm>
            <a:off x="3416588" y="6709394"/>
            <a:ext cx="1427202" cy="276999"/>
          </a:xfrm>
          <a:prstGeom prst="rect">
            <a:avLst/>
          </a:prstGeom>
          <a:noFill/>
        </p:spPr>
        <p:txBody>
          <a:bodyPr wrap="square" rtlCol="0">
            <a:spAutoFit/>
          </a:bodyPr>
          <a:lstStyle/>
          <a:p>
            <a:pPr algn="ctr"/>
            <a:r>
              <a:rPr lang="en-GB" sz="1200" b="1" dirty="0">
                <a:solidFill>
                  <a:srgbClr val="0070C0"/>
                </a:solidFill>
                <a:latin typeface="Century Gothic" panose="020B0502020202020204" pitchFamily="34" charset="0"/>
              </a:rPr>
              <a:t>13 Reasons Why</a:t>
            </a:r>
          </a:p>
        </p:txBody>
      </p:sp>
      <p:sp>
        <p:nvSpPr>
          <p:cNvPr id="34" name="TextBox 33"/>
          <p:cNvSpPr txBox="1"/>
          <p:nvPr/>
        </p:nvSpPr>
        <p:spPr>
          <a:xfrm>
            <a:off x="4902136" y="6464599"/>
            <a:ext cx="1427202" cy="461665"/>
          </a:xfrm>
          <a:prstGeom prst="rect">
            <a:avLst/>
          </a:prstGeom>
          <a:noFill/>
        </p:spPr>
        <p:txBody>
          <a:bodyPr wrap="square" rtlCol="0">
            <a:spAutoFit/>
          </a:bodyPr>
          <a:lstStyle/>
          <a:p>
            <a:pPr algn="ctr"/>
            <a:r>
              <a:rPr lang="en-GB" sz="1200" b="1" dirty="0">
                <a:solidFill>
                  <a:srgbClr val="0070C0"/>
                </a:solidFill>
                <a:latin typeface="Century Gothic" panose="020B0502020202020204" pitchFamily="34" charset="0"/>
              </a:rPr>
              <a:t>The Game Changer (2018)</a:t>
            </a:r>
          </a:p>
        </p:txBody>
      </p:sp>
      <p:sp>
        <p:nvSpPr>
          <p:cNvPr id="33" name="Rectangle 32">
            <a:extLst>
              <a:ext uri="{FF2B5EF4-FFF2-40B4-BE49-F238E27FC236}">
                <a16:creationId xmlns:a16="http://schemas.microsoft.com/office/drawing/2014/main" id="{22849B12-F086-453F-B3CA-B97FE98CC5E5}"/>
              </a:ext>
            </a:extLst>
          </p:cNvPr>
          <p:cNvSpPr/>
          <p:nvPr/>
        </p:nvSpPr>
        <p:spPr>
          <a:xfrm>
            <a:off x="147713" y="9096762"/>
            <a:ext cx="6305265" cy="430887"/>
          </a:xfrm>
          <a:prstGeom prst="rect">
            <a:avLst/>
          </a:prstGeom>
        </p:spPr>
        <p:txBody>
          <a:bodyPr wrap="square">
            <a:spAutoFit/>
          </a:bodyPr>
          <a:lstStyle/>
          <a:p>
            <a:pPr algn="ctr"/>
            <a:r>
              <a:rPr lang="en-GB" sz="2200" b="1" dirty="0">
                <a:solidFill>
                  <a:srgbClr val="0099CC"/>
                </a:solidFill>
                <a:latin typeface="Century Gothic" panose="020B0502020202020204" pitchFamily="34" charset="0"/>
              </a:rPr>
              <a:t>Recommended Watching for T-Level Health</a:t>
            </a:r>
          </a:p>
        </p:txBody>
      </p:sp>
      <p:pic>
        <p:nvPicPr>
          <p:cNvPr id="9" name="Picture 2" descr="Is 'Babies' (2020) available to watch on UK Netflix - NewOnNetflixUK">
            <a:extLst>
              <a:ext uri="{FF2B5EF4-FFF2-40B4-BE49-F238E27FC236}">
                <a16:creationId xmlns:a16="http://schemas.microsoft.com/office/drawing/2014/main" id="{F370E072-3621-4EDC-B117-976FAD2D83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022" y="1968512"/>
            <a:ext cx="1324040" cy="1982692"/>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19" name="Picture 8" descr="Louis Theroux: Extreme Love - Dementia (2012) on Netflix Taiwan ...">
            <a:extLst>
              <a:ext uri="{FF2B5EF4-FFF2-40B4-BE49-F238E27FC236}">
                <a16:creationId xmlns:a16="http://schemas.microsoft.com/office/drawing/2014/main" id="{270BE964-5C38-49EC-9968-97DAE0F41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855" y="1958900"/>
            <a:ext cx="1449608" cy="20294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Is 'Five Feet Apart' (2019) available to watch on UK Netflix ...">
            <a:extLst>
              <a:ext uri="{FF2B5EF4-FFF2-40B4-BE49-F238E27FC236}">
                <a16:creationId xmlns:a16="http://schemas.microsoft.com/office/drawing/2014/main" id="{C5E315B2-0B49-418A-A9FD-7A1A604CF3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5178" y="1984319"/>
            <a:ext cx="1447800" cy="20269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Is 'Brain on Fire' (2016) available to watch on UK Netflix ...">
            <a:extLst>
              <a:ext uri="{FF2B5EF4-FFF2-40B4-BE49-F238E27FC236}">
                <a16:creationId xmlns:a16="http://schemas.microsoft.com/office/drawing/2014/main" id="{E6468FC1-B753-4986-9D6D-0D6A590A4F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022" y="4576476"/>
            <a:ext cx="1323324" cy="1852654"/>
          </a:xfrm>
          <a:prstGeom prst="rect">
            <a:avLst/>
          </a:prstGeom>
          <a:noFill/>
          <a:ln>
            <a:solidFill>
              <a:schemeClr val="accent5">
                <a:lumMod val="40000"/>
                <a:lumOff val="60000"/>
              </a:schemeClr>
            </a:solidFill>
          </a:ln>
          <a:extLst>
            <a:ext uri="{909E8E84-426E-40DD-AFC4-6F175D3DCCD1}">
              <a14:hiddenFill xmlns:a14="http://schemas.microsoft.com/office/drawing/2010/main">
                <a:solidFill>
                  <a:srgbClr val="FFFFFF"/>
                </a:solidFill>
              </a14:hiddenFill>
            </a:ext>
          </a:extLst>
        </p:spPr>
      </p:pic>
      <p:pic>
        <p:nvPicPr>
          <p:cNvPr id="2062" name="Picture 14" descr="Is 'The Theory of Everything' (2014) available to watch on UK ...">
            <a:extLst>
              <a:ext uri="{FF2B5EF4-FFF2-40B4-BE49-F238E27FC236}">
                <a16:creationId xmlns:a16="http://schemas.microsoft.com/office/drawing/2014/main" id="{3717060F-8696-4AB8-8E71-4D56079BC5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6118" y="4572158"/>
            <a:ext cx="1314281" cy="183999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Girl, Interrupted (film) - Wikipedia">
            <a:extLst>
              <a:ext uri="{FF2B5EF4-FFF2-40B4-BE49-F238E27FC236}">
                <a16:creationId xmlns:a16="http://schemas.microsoft.com/office/drawing/2014/main" id="{4A857893-492B-4DF8-AC08-66D9BDF486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206" y="7051485"/>
            <a:ext cx="1286968" cy="1854956"/>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List of Call the Midwife episodes - Wikipedia">
            <a:extLst>
              <a:ext uri="{FF2B5EF4-FFF2-40B4-BE49-F238E27FC236}">
                <a16:creationId xmlns:a16="http://schemas.microsoft.com/office/drawing/2014/main" id="{97C67FAB-63D2-4795-8568-F4BD4EE6BB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6118" y="7051485"/>
            <a:ext cx="1324041" cy="183999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descr="13 Reasons Why: Season 1 - Rotten Tomatoes">
            <a:extLst>
              <a:ext uri="{FF2B5EF4-FFF2-40B4-BE49-F238E27FC236}">
                <a16:creationId xmlns:a16="http://schemas.microsoft.com/office/drawing/2014/main" id="{A1A9D984-AAF2-4F00-9941-2817B7D278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6588" y="7060879"/>
            <a:ext cx="1332128" cy="179014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54B9E12-A547-425E-A22B-1F35E051528B}"/>
              </a:ext>
            </a:extLst>
          </p:cNvPr>
          <p:cNvSpPr>
            <a:spLocks noGrp="1"/>
          </p:cNvSpPr>
          <p:nvPr>
            <p:ph type="sldNum" sz="quarter" idx="12"/>
          </p:nvPr>
        </p:nvSpPr>
        <p:spPr/>
        <p:txBody>
          <a:bodyPr/>
          <a:lstStyle/>
          <a:p>
            <a:fld id="{42197ACC-EB3C-4466-A41B-F6CC006DF8B4}" type="slidenum">
              <a:rPr lang="en-GB" smtClean="0"/>
              <a:t>4</a:t>
            </a:fld>
            <a:endParaRPr lang="en-GB" dirty="0"/>
          </a:p>
        </p:txBody>
      </p:sp>
      <p:pic>
        <p:nvPicPr>
          <p:cNvPr id="8" name="Picture 7">
            <a:extLst>
              <a:ext uri="{FF2B5EF4-FFF2-40B4-BE49-F238E27FC236}">
                <a16:creationId xmlns:a16="http://schemas.microsoft.com/office/drawing/2014/main" id="{A2F0B73D-E292-B41D-6183-EA3F5144AC5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16589" y="4549280"/>
            <a:ext cx="1323324" cy="1828354"/>
          </a:xfrm>
          <a:prstGeom prst="rect">
            <a:avLst/>
          </a:prstGeom>
        </p:spPr>
      </p:pic>
      <p:pic>
        <p:nvPicPr>
          <p:cNvPr id="13" name="Picture 12">
            <a:extLst>
              <a:ext uri="{FF2B5EF4-FFF2-40B4-BE49-F238E27FC236}">
                <a16:creationId xmlns:a16="http://schemas.microsoft.com/office/drawing/2014/main" id="{3B0CA31E-D892-A95D-B072-5C144F571C7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86119" y="1971136"/>
            <a:ext cx="1324040" cy="2013268"/>
          </a:xfrm>
          <a:prstGeom prst="rect">
            <a:avLst/>
          </a:prstGeom>
          <a:ln>
            <a:solidFill>
              <a:schemeClr val="accent5">
                <a:lumMod val="40000"/>
                <a:lumOff val="60000"/>
              </a:schemeClr>
            </a:solidFill>
          </a:ln>
        </p:spPr>
      </p:pic>
      <p:pic>
        <p:nvPicPr>
          <p:cNvPr id="26" name="Picture 25">
            <a:extLst>
              <a:ext uri="{FF2B5EF4-FFF2-40B4-BE49-F238E27FC236}">
                <a16:creationId xmlns:a16="http://schemas.microsoft.com/office/drawing/2014/main" id="{DEE3E27C-822C-9B48-4CFA-0949ABF4FF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05178" y="6943203"/>
            <a:ext cx="1232003" cy="1860576"/>
          </a:xfrm>
          <a:prstGeom prst="rect">
            <a:avLst/>
          </a:prstGeom>
        </p:spPr>
      </p:pic>
      <p:pic>
        <p:nvPicPr>
          <p:cNvPr id="39" name="Picture 38">
            <a:extLst>
              <a:ext uri="{FF2B5EF4-FFF2-40B4-BE49-F238E27FC236}">
                <a16:creationId xmlns:a16="http://schemas.microsoft.com/office/drawing/2014/main" id="{EFBA4794-B415-1EBF-275D-98332E88986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05178" y="4560943"/>
            <a:ext cx="1260807" cy="1816368"/>
          </a:xfrm>
          <a:prstGeom prst="rect">
            <a:avLst/>
          </a:prstGeom>
        </p:spPr>
      </p:pic>
    </p:spTree>
    <p:extLst>
      <p:ext uri="{BB962C8B-B14F-4D97-AF65-F5344CB8AC3E}">
        <p14:creationId xmlns:p14="http://schemas.microsoft.com/office/powerpoint/2010/main" val="109059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0466" y="2212"/>
            <a:ext cx="3550151" cy="199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28334" y="13042"/>
            <a:ext cx="1971858" cy="615595"/>
          </a:xfrm>
        </p:spPr>
        <p:txBody>
          <a:bodyPr>
            <a:normAutofit/>
          </a:bodyPr>
          <a:lstStyle/>
          <a:p>
            <a:pPr algn="ctr"/>
            <a:r>
              <a:rPr lang="en-GB" sz="3600" b="1" dirty="0">
                <a:solidFill>
                  <a:srgbClr val="C00000"/>
                </a:solidFill>
                <a:latin typeface="Century Gothic" panose="020B0502020202020204" pitchFamily="34" charset="0"/>
              </a:rPr>
              <a:t>Beyond</a:t>
            </a:r>
          </a:p>
        </p:txBody>
      </p:sp>
      <p:sp>
        <p:nvSpPr>
          <p:cNvPr id="4" name="TextBox 3"/>
          <p:cNvSpPr txBox="1"/>
          <p:nvPr/>
        </p:nvSpPr>
        <p:spPr>
          <a:xfrm>
            <a:off x="363025" y="1718579"/>
            <a:ext cx="1745039" cy="276999"/>
          </a:xfrm>
          <a:prstGeom prst="rect">
            <a:avLst/>
          </a:prstGeom>
          <a:noFill/>
        </p:spPr>
        <p:txBody>
          <a:bodyPr wrap="square" rtlCol="0">
            <a:spAutoFit/>
          </a:bodyPr>
          <a:lstStyle/>
          <a:p>
            <a:pPr algn="ctr"/>
            <a:r>
              <a:rPr lang="en-GB" sz="1200" b="1" dirty="0">
                <a:solidFill>
                  <a:srgbClr val="FF00FF"/>
                </a:solidFill>
                <a:latin typeface="Century Gothic" panose="020B0502020202020204" pitchFamily="34" charset="0"/>
              </a:rPr>
              <a:t>Elizabeth is Missing</a:t>
            </a:r>
          </a:p>
        </p:txBody>
      </p:sp>
      <p:sp>
        <p:nvSpPr>
          <p:cNvPr id="7" name="TextBox 6"/>
          <p:cNvSpPr txBox="1"/>
          <p:nvPr/>
        </p:nvSpPr>
        <p:spPr>
          <a:xfrm>
            <a:off x="2143211" y="1573068"/>
            <a:ext cx="1427202" cy="430887"/>
          </a:xfrm>
          <a:prstGeom prst="rect">
            <a:avLst/>
          </a:prstGeom>
          <a:noFill/>
        </p:spPr>
        <p:txBody>
          <a:bodyPr wrap="square" rtlCol="0">
            <a:spAutoFit/>
          </a:bodyPr>
          <a:lstStyle/>
          <a:p>
            <a:pPr algn="ctr"/>
            <a:r>
              <a:rPr lang="en-GB" sz="1100" b="1" dirty="0">
                <a:solidFill>
                  <a:srgbClr val="FF00FF"/>
                </a:solidFill>
                <a:latin typeface="Century Gothic" panose="020B0502020202020204" pitchFamily="34" charset="0"/>
              </a:rPr>
              <a:t>Katie Price; Harvey and Me</a:t>
            </a:r>
          </a:p>
        </p:txBody>
      </p:sp>
      <p:sp>
        <p:nvSpPr>
          <p:cNvPr id="10" name="TextBox 9"/>
          <p:cNvSpPr txBox="1"/>
          <p:nvPr/>
        </p:nvSpPr>
        <p:spPr>
          <a:xfrm>
            <a:off x="3658041" y="1586163"/>
            <a:ext cx="1447800" cy="461665"/>
          </a:xfrm>
          <a:prstGeom prst="rect">
            <a:avLst/>
          </a:prstGeom>
          <a:noFill/>
        </p:spPr>
        <p:txBody>
          <a:bodyPr wrap="square" rtlCol="0">
            <a:spAutoFit/>
          </a:bodyPr>
          <a:lstStyle/>
          <a:p>
            <a:pPr algn="ctr"/>
            <a:r>
              <a:rPr lang="en-GB" sz="1200" b="1" dirty="0" err="1">
                <a:solidFill>
                  <a:srgbClr val="FF00FF"/>
                </a:solidFill>
                <a:latin typeface="Century Gothic" panose="020B0502020202020204" pitchFamily="34" charset="0"/>
              </a:rPr>
              <a:t>Jesy</a:t>
            </a:r>
            <a:r>
              <a:rPr lang="en-GB" sz="1200" b="1" dirty="0">
                <a:solidFill>
                  <a:srgbClr val="FF00FF"/>
                </a:solidFill>
                <a:latin typeface="Century Gothic" panose="020B0502020202020204" pitchFamily="34" charset="0"/>
              </a:rPr>
              <a:t> Nelson: Odd one out</a:t>
            </a:r>
          </a:p>
        </p:txBody>
      </p:sp>
      <p:sp>
        <p:nvSpPr>
          <p:cNvPr id="12" name="TextBox 11"/>
          <p:cNvSpPr txBox="1"/>
          <p:nvPr/>
        </p:nvSpPr>
        <p:spPr>
          <a:xfrm>
            <a:off x="5123038" y="1594661"/>
            <a:ext cx="1447800" cy="461665"/>
          </a:xfrm>
          <a:prstGeom prst="rect">
            <a:avLst/>
          </a:prstGeom>
          <a:noFill/>
        </p:spPr>
        <p:txBody>
          <a:bodyPr wrap="square" rtlCol="0">
            <a:spAutoFit/>
          </a:bodyPr>
          <a:lstStyle/>
          <a:p>
            <a:pPr algn="ctr"/>
            <a:r>
              <a:rPr lang="en-GB" sz="1200" b="1" dirty="0">
                <a:solidFill>
                  <a:srgbClr val="FF00FF"/>
                </a:solidFill>
                <a:latin typeface="Century Gothic" panose="020B0502020202020204" pitchFamily="34" charset="0"/>
              </a:rPr>
              <a:t>Stacey Dooley 9-5 Care Home</a:t>
            </a:r>
          </a:p>
        </p:txBody>
      </p:sp>
      <p:sp>
        <p:nvSpPr>
          <p:cNvPr id="13" name="TextBox 12"/>
          <p:cNvSpPr txBox="1"/>
          <p:nvPr/>
        </p:nvSpPr>
        <p:spPr>
          <a:xfrm rot="5400000">
            <a:off x="-445506" y="5273660"/>
            <a:ext cx="1523602" cy="369332"/>
          </a:xfrm>
          <a:prstGeom prst="rect">
            <a:avLst/>
          </a:prstGeom>
          <a:noFill/>
        </p:spPr>
        <p:txBody>
          <a:bodyPr wrap="square" rtlCol="0">
            <a:spAutoFit/>
          </a:bodyPr>
          <a:lstStyle/>
          <a:p>
            <a:pPr algn="ctr"/>
            <a:r>
              <a:rPr lang="en-GB" b="1" u="sng" dirty="0">
                <a:solidFill>
                  <a:srgbClr val="00B050"/>
                </a:solidFill>
              </a:rPr>
              <a:t>All 4</a:t>
            </a:r>
          </a:p>
        </p:txBody>
      </p:sp>
      <p:sp>
        <p:nvSpPr>
          <p:cNvPr id="15" name="TextBox 14"/>
          <p:cNvSpPr txBox="1"/>
          <p:nvPr/>
        </p:nvSpPr>
        <p:spPr>
          <a:xfrm>
            <a:off x="562788" y="4088378"/>
            <a:ext cx="1245664" cy="461665"/>
          </a:xfrm>
          <a:prstGeom prst="rect">
            <a:avLst/>
          </a:prstGeom>
          <a:noFill/>
        </p:spPr>
        <p:txBody>
          <a:bodyPr wrap="square" rtlCol="0">
            <a:spAutoFit/>
          </a:bodyPr>
          <a:lstStyle/>
          <a:p>
            <a:pPr algn="ctr"/>
            <a:r>
              <a:rPr lang="en-GB" sz="1200" b="1" dirty="0">
                <a:solidFill>
                  <a:srgbClr val="00B050"/>
                </a:solidFill>
                <a:latin typeface="Century Gothic" panose="020B0502020202020204" pitchFamily="34" charset="0"/>
              </a:rPr>
              <a:t>24 hours in A&amp;E</a:t>
            </a:r>
          </a:p>
        </p:txBody>
      </p:sp>
      <p:sp>
        <p:nvSpPr>
          <p:cNvPr id="17" name="TextBox 16"/>
          <p:cNvSpPr txBox="1"/>
          <p:nvPr/>
        </p:nvSpPr>
        <p:spPr>
          <a:xfrm>
            <a:off x="2183336" y="4185182"/>
            <a:ext cx="1245664" cy="461665"/>
          </a:xfrm>
          <a:prstGeom prst="rect">
            <a:avLst/>
          </a:prstGeom>
          <a:noFill/>
        </p:spPr>
        <p:txBody>
          <a:bodyPr wrap="square" rtlCol="0">
            <a:spAutoFit/>
          </a:bodyPr>
          <a:lstStyle/>
          <a:p>
            <a:pPr algn="ctr"/>
            <a:r>
              <a:rPr lang="en-GB" sz="1200" b="1" dirty="0">
                <a:solidFill>
                  <a:srgbClr val="00B050"/>
                </a:solidFill>
                <a:latin typeface="Century Gothic" panose="020B0502020202020204" pitchFamily="34" charset="0"/>
              </a:rPr>
              <a:t>Born to be different</a:t>
            </a:r>
          </a:p>
        </p:txBody>
      </p:sp>
      <p:sp>
        <p:nvSpPr>
          <p:cNvPr id="18" name="TextBox 17"/>
          <p:cNvSpPr txBox="1"/>
          <p:nvPr/>
        </p:nvSpPr>
        <p:spPr>
          <a:xfrm rot="5400000">
            <a:off x="-429260" y="2536952"/>
            <a:ext cx="1523602" cy="369332"/>
          </a:xfrm>
          <a:prstGeom prst="rect">
            <a:avLst/>
          </a:prstGeom>
          <a:noFill/>
        </p:spPr>
        <p:txBody>
          <a:bodyPr wrap="square" rtlCol="0">
            <a:spAutoFit/>
          </a:bodyPr>
          <a:lstStyle/>
          <a:p>
            <a:pPr algn="ctr"/>
            <a:r>
              <a:rPr lang="en-GB" b="1" u="sng" dirty="0">
                <a:solidFill>
                  <a:srgbClr val="FF00FF"/>
                </a:solidFill>
              </a:rPr>
              <a:t>BBC iPlayer</a:t>
            </a:r>
          </a:p>
        </p:txBody>
      </p:sp>
      <p:sp>
        <p:nvSpPr>
          <p:cNvPr id="21" name="TextBox 20"/>
          <p:cNvSpPr txBox="1"/>
          <p:nvPr/>
        </p:nvSpPr>
        <p:spPr>
          <a:xfrm>
            <a:off x="3803884" y="4223823"/>
            <a:ext cx="1536824" cy="461665"/>
          </a:xfrm>
          <a:prstGeom prst="rect">
            <a:avLst/>
          </a:prstGeom>
          <a:noFill/>
        </p:spPr>
        <p:txBody>
          <a:bodyPr wrap="square" rtlCol="0">
            <a:spAutoFit/>
          </a:bodyPr>
          <a:lstStyle/>
          <a:p>
            <a:pPr algn="ctr"/>
            <a:r>
              <a:rPr lang="en-GB" sz="1200" b="1" i="0" dirty="0">
                <a:solidFill>
                  <a:srgbClr val="00B050"/>
                </a:solidFill>
                <a:effectLst/>
                <a:latin typeface="Century Gothic" panose="020B0502020202020204" pitchFamily="34" charset="0"/>
              </a:rPr>
              <a:t>The Royal Marsden</a:t>
            </a:r>
          </a:p>
        </p:txBody>
      </p:sp>
      <p:sp>
        <p:nvSpPr>
          <p:cNvPr id="26" name="TextBox 25"/>
          <p:cNvSpPr txBox="1"/>
          <p:nvPr/>
        </p:nvSpPr>
        <p:spPr>
          <a:xfrm rot="5400000">
            <a:off x="-761092" y="7763441"/>
            <a:ext cx="2103575" cy="369332"/>
          </a:xfrm>
          <a:prstGeom prst="rect">
            <a:avLst/>
          </a:prstGeom>
          <a:noFill/>
        </p:spPr>
        <p:txBody>
          <a:bodyPr wrap="square" rtlCol="0">
            <a:spAutoFit/>
          </a:bodyPr>
          <a:lstStyle/>
          <a:p>
            <a:pPr algn="ctr"/>
            <a:r>
              <a:rPr lang="en-GB" b="1" u="sng" dirty="0">
                <a:solidFill>
                  <a:srgbClr val="7030A0"/>
                </a:solidFill>
              </a:rPr>
              <a:t>Amazon</a:t>
            </a:r>
            <a:r>
              <a:rPr lang="en-GB" b="1" u="sng" dirty="0">
                <a:solidFill>
                  <a:schemeClr val="bg1"/>
                </a:solidFill>
              </a:rPr>
              <a:t> </a:t>
            </a:r>
            <a:r>
              <a:rPr lang="en-GB" b="1" u="sng" dirty="0">
                <a:solidFill>
                  <a:srgbClr val="7030A0"/>
                </a:solidFill>
              </a:rPr>
              <a:t>Prime</a:t>
            </a:r>
          </a:p>
        </p:txBody>
      </p:sp>
      <p:sp>
        <p:nvSpPr>
          <p:cNvPr id="27" name="TextBox 26"/>
          <p:cNvSpPr txBox="1"/>
          <p:nvPr/>
        </p:nvSpPr>
        <p:spPr>
          <a:xfrm>
            <a:off x="413230" y="6696930"/>
            <a:ext cx="1495351" cy="461665"/>
          </a:xfrm>
          <a:prstGeom prst="rect">
            <a:avLst/>
          </a:prstGeom>
          <a:noFill/>
        </p:spPr>
        <p:txBody>
          <a:bodyPr wrap="square" rtlCol="0">
            <a:spAutoFit/>
          </a:bodyPr>
          <a:lstStyle/>
          <a:p>
            <a:pPr algn="ctr"/>
            <a:r>
              <a:rPr lang="en-GB" sz="1200" b="1" dirty="0">
                <a:solidFill>
                  <a:srgbClr val="7030A0"/>
                </a:solidFill>
                <a:latin typeface="Century Gothic" panose="020B0502020202020204" pitchFamily="34" charset="0"/>
              </a:rPr>
              <a:t>Beyond weight loss</a:t>
            </a:r>
          </a:p>
        </p:txBody>
      </p:sp>
      <p:sp>
        <p:nvSpPr>
          <p:cNvPr id="29" name="TextBox 28"/>
          <p:cNvSpPr txBox="1"/>
          <p:nvPr/>
        </p:nvSpPr>
        <p:spPr>
          <a:xfrm>
            <a:off x="1836146" y="6728635"/>
            <a:ext cx="1427202" cy="276999"/>
          </a:xfrm>
          <a:prstGeom prst="rect">
            <a:avLst/>
          </a:prstGeom>
          <a:noFill/>
        </p:spPr>
        <p:txBody>
          <a:bodyPr wrap="square" rtlCol="0">
            <a:spAutoFit/>
          </a:bodyPr>
          <a:lstStyle/>
          <a:p>
            <a:pPr algn="ctr"/>
            <a:r>
              <a:rPr lang="en-GB" sz="1200" b="1" dirty="0">
                <a:solidFill>
                  <a:srgbClr val="7030A0"/>
                </a:solidFill>
                <a:latin typeface="Century Gothic" panose="020B0502020202020204" pitchFamily="34" charset="0"/>
              </a:rPr>
              <a:t>The Upside</a:t>
            </a:r>
          </a:p>
        </p:txBody>
      </p:sp>
      <p:sp>
        <p:nvSpPr>
          <p:cNvPr id="32" name="TextBox 31"/>
          <p:cNvSpPr txBox="1"/>
          <p:nvPr/>
        </p:nvSpPr>
        <p:spPr>
          <a:xfrm>
            <a:off x="3304313" y="6690828"/>
            <a:ext cx="1427202" cy="276999"/>
          </a:xfrm>
          <a:prstGeom prst="rect">
            <a:avLst/>
          </a:prstGeom>
          <a:noFill/>
        </p:spPr>
        <p:txBody>
          <a:bodyPr wrap="square" rtlCol="0">
            <a:spAutoFit/>
          </a:bodyPr>
          <a:lstStyle/>
          <a:p>
            <a:pPr algn="ctr"/>
            <a:r>
              <a:rPr lang="en-GB" sz="1200" b="1" dirty="0">
                <a:solidFill>
                  <a:srgbClr val="7030A0"/>
                </a:solidFill>
                <a:latin typeface="Century Gothic" panose="020B0502020202020204" pitchFamily="34" charset="0"/>
              </a:rPr>
              <a:t>ALLELUJAH </a:t>
            </a:r>
          </a:p>
        </p:txBody>
      </p:sp>
      <p:sp>
        <p:nvSpPr>
          <p:cNvPr id="34" name="TextBox 33"/>
          <p:cNvSpPr txBox="1"/>
          <p:nvPr/>
        </p:nvSpPr>
        <p:spPr>
          <a:xfrm>
            <a:off x="4772480" y="6690828"/>
            <a:ext cx="1427202" cy="461665"/>
          </a:xfrm>
          <a:prstGeom prst="rect">
            <a:avLst/>
          </a:prstGeom>
          <a:noFill/>
        </p:spPr>
        <p:txBody>
          <a:bodyPr wrap="square" rtlCol="0">
            <a:spAutoFit/>
          </a:bodyPr>
          <a:lstStyle/>
          <a:p>
            <a:pPr algn="ctr"/>
            <a:r>
              <a:rPr lang="en-GB" sz="1200" b="1" dirty="0">
                <a:solidFill>
                  <a:srgbClr val="7030A0"/>
                </a:solidFill>
                <a:latin typeface="Century Gothic" panose="020B0502020202020204" pitchFamily="34" charset="0"/>
              </a:rPr>
              <a:t>Miss you Already</a:t>
            </a:r>
          </a:p>
        </p:txBody>
      </p:sp>
      <p:pic>
        <p:nvPicPr>
          <p:cNvPr id="3078" name="Picture 6" descr="BBC Radio 1 - Jesy Nelson: Odd One Out on iPlayer Now | Facebook">
            <a:extLst>
              <a:ext uri="{FF2B5EF4-FFF2-40B4-BE49-F238E27FC236}">
                <a16:creationId xmlns:a16="http://schemas.microsoft.com/office/drawing/2014/main" id="{107544DD-DA29-4864-9C52-85295EFCE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293" y="2125391"/>
            <a:ext cx="1230548" cy="153665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he children from Born To Be Different reveal how their lives have ...">
            <a:extLst>
              <a:ext uri="{FF2B5EF4-FFF2-40B4-BE49-F238E27FC236}">
                <a16:creationId xmlns:a16="http://schemas.microsoft.com/office/drawing/2014/main" id="{168D4014-29E2-4178-866F-37766FED73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7933" y="4755582"/>
            <a:ext cx="1697759" cy="129391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Elizabeth Is Missing on the BBC: Cast, plot, air date and spoilers">
            <a:extLst>
              <a:ext uri="{FF2B5EF4-FFF2-40B4-BE49-F238E27FC236}">
                <a16:creationId xmlns:a16="http://schemas.microsoft.com/office/drawing/2014/main" id="{8BD2EF73-2C8D-40A1-8A8D-6A9F20A6D05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039" r="27276"/>
          <a:stretch/>
        </p:blipFill>
        <p:spPr bwMode="auto">
          <a:xfrm>
            <a:off x="530072" y="2126693"/>
            <a:ext cx="1469144" cy="1369778"/>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The Upside (2017) - IMDb">
            <a:extLst>
              <a:ext uri="{FF2B5EF4-FFF2-40B4-BE49-F238E27FC236}">
                <a16:creationId xmlns:a16="http://schemas.microsoft.com/office/drawing/2014/main" id="{00FE823D-441B-49EE-A8A2-48EAF1B9C9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9064" y="7155280"/>
            <a:ext cx="1241367" cy="1841810"/>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Miss You Already - Wikipedia">
            <a:extLst>
              <a:ext uri="{FF2B5EF4-FFF2-40B4-BE49-F238E27FC236}">
                <a16:creationId xmlns:a16="http://schemas.microsoft.com/office/drawing/2014/main" id="{E04ADF4F-AA80-40B8-9AFA-1000BB18BC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7683" y="7155280"/>
            <a:ext cx="1241367" cy="184181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113A6AF-57BE-434C-B599-25C1D866FD00}"/>
              </a:ext>
            </a:extLst>
          </p:cNvPr>
          <p:cNvSpPr>
            <a:spLocks noGrp="1"/>
          </p:cNvSpPr>
          <p:nvPr>
            <p:ph type="sldNum" sz="quarter" idx="12"/>
          </p:nvPr>
        </p:nvSpPr>
        <p:spPr/>
        <p:txBody>
          <a:bodyPr/>
          <a:lstStyle/>
          <a:p>
            <a:fld id="{42197ACC-EB3C-4466-A41B-F6CC006DF8B4}" type="slidenum">
              <a:rPr lang="en-GB" smtClean="0"/>
              <a:t>5</a:t>
            </a:fld>
            <a:endParaRPr lang="en-GB"/>
          </a:p>
        </p:txBody>
      </p:sp>
      <p:pic>
        <p:nvPicPr>
          <p:cNvPr id="11" name="Picture 10">
            <a:extLst>
              <a:ext uri="{FF2B5EF4-FFF2-40B4-BE49-F238E27FC236}">
                <a16:creationId xmlns:a16="http://schemas.microsoft.com/office/drawing/2014/main" id="{B1A4C4C1-4AFB-1487-A3AD-A574C4173B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7900" y="2108447"/>
            <a:ext cx="1406564" cy="1406564"/>
          </a:xfrm>
          <a:prstGeom prst="rect">
            <a:avLst/>
          </a:prstGeom>
        </p:spPr>
      </p:pic>
      <p:pic>
        <p:nvPicPr>
          <p:cNvPr id="20" name="Picture 19">
            <a:extLst>
              <a:ext uri="{FF2B5EF4-FFF2-40B4-BE49-F238E27FC236}">
                <a16:creationId xmlns:a16="http://schemas.microsoft.com/office/drawing/2014/main" id="{B6A84611-4CF5-A132-7F7D-60C3654F92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84799" y="2103029"/>
            <a:ext cx="1010781" cy="1537956"/>
          </a:xfrm>
          <a:prstGeom prst="rect">
            <a:avLst/>
          </a:prstGeom>
        </p:spPr>
      </p:pic>
      <p:pic>
        <p:nvPicPr>
          <p:cNvPr id="28" name="Picture 27">
            <a:extLst>
              <a:ext uri="{FF2B5EF4-FFF2-40B4-BE49-F238E27FC236}">
                <a16:creationId xmlns:a16="http://schemas.microsoft.com/office/drawing/2014/main" id="{4F45CB4D-2D9F-8209-E1FE-7C8D57B64D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15936" y="7155280"/>
            <a:ext cx="1315579" cy="1841810"/>
          </a:xfrm>
          <a:prstGeom prst="rect">
            <a:avLst/>
          </a:prstGeom>
        </p:spPr>
      </p:pic>
      <p:pic>
        <p:nvPicPr>
          <p:cNvPr id="37" name="Picture 36">
            <a:extLst>
              <a:ext uri="{FF2B5EF4-FFF2-40B4-BE49-F238E27FC236}">
                <a16:creationId xmlns:a16="http://schemas.microsoft.com/office/drawing/2014/main" id="{21B10A6E-06AF-E297-262B-AC59521BD95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88177" y="4738662"/>
            <a:ext cx="1487703" cy="1293918"/>
          </a:xfrm>
          <a:prstGeom prst="rect">
            <a:avLst/>
          </a:prstGeom>
        </p:spPr>
      </p:pic>
      <p:pic>
        <p:nvPicPr>
          <p:cNvPr id="41" name="Picture 40">
            <a:extLst>
              <a:ext uri="{FF2B5EF4-FFF2-40B4-BE49-F238E27FC236}">
                <a16:creationId xmlns:a16="http://schemas.microsoft.com/office/drawing/2014/main" id="{6C0E535C-57D4-0A7E-E4D9-3BBBFE73CEF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7207" y="4709577"/>
            <a:ext cx="1371935" cy="1369778"/>
          </a:xfrm>
          <a:prstGeom prst="rect">
            <a:avLst/>
          </a:prstGeom>
        </p:spPr>
      </p:pic>
      <p:pic>
        <p:nvPicPr>
          <p:cNvPr id="45" name="Picture 44">
            <a:extLst>
              <a:ext uri="{FF2B5EF4-FFF2-40B4-BE49-F238E27FC236}">
                <a16:creationId xmlns:a16="http://schemas.microsoft.com/office/drawing/2014/main" id="{C907CBB4-9BE3-CEBC-AB24-F1B615B1B2B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06183" y="4755583"/>
            <a:ext cx="811755" cy="1227220"/>
          </a:xfrm>
          <a:prstGeom prst="rect">
            <a:avLst/>
          </a:prstGeom>
        </p:spPr>
      </p:pic>
      <p:sp>
        <p:nvSpPr>
          <p:cNvPr id="46" name="TextBox 45">
            <a:extLst>
              <a:ext uri="{FF2B5EF4-FFF2-40B4-BE49-F238E27FC236}">
                <a16:creationId xmlns:a16="http://schemas.microsoft.com/office/drawing/2014/main" id="{A24B5209-7AB1-E2BB-DA62-A72116C9CAE3}"/>
              </a:ext>
            </a:extLst>
          </p:cNvPr>
          <p:cNvSpPr txBox="1"/>
          <p:nvPr/>
        </p:nvSpPr>
        <p:spPr>
          <a:xfrm>
            <a:off x="5243648" y="4223823"/>
            <a:ext cx="1536824" cy="461665"/>
          </a:xfrm>
          <a:prstGeom prst="rect">
            <a:avLst/>
          </a:prstGeom>
          <a:noFill/>
        </p:spPr>
        <p:txBody>
          <a:bodyPr wrap="square" rtlCol="0">
            <a:spAutoFit/>
          </a:bodyPr>
          <a:lstStyle/>
          <a:p>
            <a:pPr algn="ctr"/>
            <a:r>
              <a:rPr lang="en-GB" sz="1200" b="1" i="0" dirty="0">
                <a:solidFill>
                  <a:srgbClr val="00B050"/>
                </a:solidFill>
                <a:effectLst/>
                <a:latin typeface="Century Gothic" panose="020B0502020202020204" pitchFamily="34" charset="0"/>
              </a:rPr>
              <a:t>Losing it: </a:t>
            </a:r>
            <a:r>
              <a:rPr lang="en-GB" sz="1200" b="1" dirty="0">
                <a:solidFill>
                  <a:srgbClr val="00B050"/>
                </a:solidFill>
                <a:latin typeface="Century Gothic" panose="020B0502020202020204" pitchFamily="34" charset="0"/>
              </a:rPr>
              <a:t>O</a:t>
            </a:r>
            <a:r>
              <a:rPr lang="en-GB" sz="1200" b="1" i="0" dirty="0">
                <a:solidFill>
                  <a:srgbClr val="00B050"/>
                </a:solidFill>
                <a:effectLst/>
                <a:latin typeface="Century Gothic" panose="020B0502020202020204" pitchFamily="34" charset="0"/>
              </a:rPr>
              <a:t>ur mental health</a:t>
            </a:r>
          </a:p>
        </p:txBody>
      </p:sp>
      <p:pic>
        <p:nvPicPr>
          <p:cNvPr id="48" name="Picture 47">
            <a:extLst>
              <a:ext uri="{FF2B5EF4-FFF2-40B4-BE49-F238E27FC236}">
                <a16:creationId xmlns:a16="http://schemas.microsoft.com/office/drawing/2014/main" id="{F141E4B2-37A7-DFB6-A56A-86432B1A4E0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0072" y="7177699"/>
            <a:ext cx="1212824" cy="1832139"/>
          </a:xfrm>
          <a:prstGeom prst="rect">
            <a:avLst/>
          </a:prstGeom>
        </p:spPr>
      </p:pic>
    </p:spTree>
    <p:extLst>
      <p:ext uri="{BB962C8B-B14F-4D97-AF65-F5344CB8AC3E}">
        <p14:creationId xmlns:p14="http://schemas.microsoft.com/office/powerpoint/2010/main" val="4156300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470" y="-131934"/>
            <a:ext cx="3550151" cy="199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76902" y="13042"/>
            <a:ext cx="1823289" cy="615595"/>
          </a:xfrm>
        </p:spPr>
        <p:txBody>
          <a:bodyPr>
            <a:normAutofit fontScale="90000"/>
          </a:bodyPr>
          <a:lstStyle/>
          <a:p>
            <a:pPr algn="ctr"/>
            <a:r>
              <a:rPr lang="en-GB" sz="3600" b="1" dirty="0">
                <a:solidFill>
                  <a:srgbClr val="FF9900"/>
                </a:solidFill>
                <a:latin typeface="Century Gothic" panose="020B0502020202020204" pitchFamily="34" charset="0"/>
              </a:rPr>
              <a:t>Beyond</a:t>
            </a:r>
          </a:p>
        </p:txBody>
      </p:sp>
      <p:sp>
        <p:nvSpPr>
          <p:cNvPr id="4" name="TextBox 3"/>
          <p:cNvSpPr txBox="1"/>
          <p:nvPr/>
        </p:nvSpPr>
        <p:spPr>
          <a:xfrm>
            <a:off x="353796" y="1472316"/>
            <a:ext cx="1745039" cy="461665"/>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Pig Heart Boy</a:t>
            </a:r>
            <a:r>
              <a:rPr lang="en-GB" sz="1200" b="1" dirty="0">
                <a:solidFill>
                  <a:srgbClr val="FF9900"/>
                </a:solidFill>
                <a:latin typeface="Century Gothic" panose="020B0502020202020204" pitchFamily="34" charset="0"/>
              </a:rPr>
              <a:t> by Malorie Blackman</a:t>
            </a:r>
            <a:endParaRPr lang="en-GB" sz="1200" b="1" i="1" dirty="0">
              <a:solidFill>
                <a:srgbClr val="FF9900"/>
              </a:solidFill>
              <a:latin typeface="Century Gothic" panose="020B0502020202020204" pitchFamily="34" charset="0"/>
            </a:endParaRPr>
          </a:p>
        </p:txBody>
      </p:sp>
      <p:sp>
        <p:nvSpPr>
          <p:cNvPr id="7" name="TextBox 6"/>
          <p:cNvSpPr txBox="1"/>
          <p:nvPr/>
        </p:nvSpPr>
        <p:spPr>
          <a:xfrm>
            <a:off x="2326617" y="1472315"/>
            <a:ext cx="1245664" cy="461665"/>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Wonder </a:t>
            </a:r>
            <a:r>
              <a:rPr lang="en-GB" sz="1200" b="1" dirty="0">
                <a:solidFill>
                  <a:srgbClr val="FF9900"/>
                </a:solidFill>
                <a:latin typeface="Century Gothic" panose="020B0502020202020204" pitchFamily="34" charset="0"/>
              </a:rPr>
              <a:t> by R.J. Palacio</a:t>
            </a:r>
            <a:endParaRPr lang="en-GB" sz="1200" b="1" i="1" dirty="0">
              <a:solidFill>
                <a:srgbClr val="FF9900"/>
              </a:solidFill>
              <a:latin typeface="Century Gothic" panose="020B0502020202020204" pitchFamily="34" charset="0"/>
            </a:endParaRPr>
          </a:p>
        </p:txBody>
      </p:sp>
      <p:sp>
        <p:nvSpPr>
          <p:cNvPr id="10" name="TextBox 9"/>
          <p:cNvSpPr txBox="1"/>
          <p:nvPr/>
        </p:nvSpPr>
        <p:spPr>
          <a:xfrm>
            <a:off x="3699476" y="1355770"/>
            <a:ext cx="1447800" cy="646331"/>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This is Going to Hurt </a:t>
            </a:r>
            <a:r>
              <a:rPr lang="en-GB" sz="1200" b="1" dirty="0">
                <a:solidFill>
                  <a:srgbClr val="FF9900"/>
                </a:solidFill>
                <a:latin typeface="Century Gothic" panose="020B0502020202020204" pitchFamily="34" charset="0"/>
              </a:rPr>
              <a:t> by Adam Kay</a:t>
            </a:r>
            <a:endParaRPr lang="en-GB" sz="1200" b="1" i="1" dirty="0">
              <a:solidFill>
                <a:srgbClr val="FF9900"/>
              </a:solidFill>
              <a:latin typeface="Century Gothic" panose="020B0502020202020204" pitchFamily="34" charset="0"/>
            </a:endParaRPr>
          </a:p>
        </p:txBody>
      </p:sp>
      <p:sp>
        <p:nvSpPr>
          <p:cNvPr id="12" name="TextBox 11"/>
          <p:cNvSpPr txBox="1"/>
          <p:nvPr/>
        </p:nvSpPr>
        <p:spPr>
          <a:xfrm>
            <a:off x="5173320" y="1271033"/>
            <a:ext cx="1567910" cy="646331"/>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When Breathe becomes Air</a:t>
            </a:r>
            <a:r>
              <a:rPr lang="en-GB" sz="1200" b="1" dirty="0">
                <a:solidFill>
                  <a:srgbClr val="FF9900"/>
                </a:solidFill>
                <a:latin typeface="Century Gothic" panose="020B0502020202020204" pitchFamily="34" charset="0"/>
              </a:rPr>
              <a:t> by Paul Kalanithi</a:t>
            </a:r>
            <a:endParaRPr lang="en-GB" sz="1200" b="1" i="1" dirty="0">
              <a:solidFill>
                <a:srgbClr val="FF9900"/>
              </a:solidFill>
              <a:latin typeface="Century Gothic" panose="020B0502020202020204" pitchFamily="34" charset="0"/>
            </a:endParaRPr>
          </a:p>
        </p:txBody>
      </p:sp>
      <p:sp>
        <p:nvSpPr>
          <p:cNvPr id="15" name="TextBox 14"/>
          <p:cNvSpPr txBox="1"/>
          <p:nvPr/>
        </p:nvSpPr>
        <p:spPr>
          <a:xfrm>
            <a:off x="634856" y="4122523"/>
            <a:ext cx="1245664" cy="646331"/>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The Hate U Give</a:t>
            </a:r>
            <a:r>
              <a:rPr lang="en-GB" sz="1200" b="1" dirty="0">
                <a:solidFill>
                  <a:srgbClr val="FF9900"/>
                </a:solidFill>
                <a:latin typeface="Century Gothic" panose="020B0502020202020204" pitchFamily="34" charset="0"/>
              </a:rPr>
              <a:t> by Angie Thomas</a:t>
            </a:r>
            <a:endParaRPr lang="en-GB" sz="1200" b="1" i="1" dirty="0">
              <a:solidFill>
                <a:srgbClr val="FF9900"/>
              </a:solidFill>
              <a:latin typeface="Century Gothic" panose="020B0502020202020204" pitchFamily="34" charset="0"/>
            </a:endParaRPr>
          </a:p>
        </p:txBody>
      </p:sp>
      <p:sp>
        <p:nvSpPr>
          <p:cNvPr id="17" name="TextBox 16"/>
          <p:cNvSpPr txBox="1"/>
          <p:nvPr/>
        </p:nvSpPr>
        <p:spPr>
          <a:xfrm>
            <a:off x="2316701" y="4052395"/>
            <a:ext cx="1245664" cy="646331"/>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Me Before you</a:t>
            </a:r>
            <a:r>
              <a:rPr lang="en-GB" sz="1200" b="1" dirty="0">
                <a:solidFill>
                  <a:srgbClr val="FF9900"/>
                </a:solidFill>
                <a:latin typeface="Century Gothic" panose="020B0502020202020204" pitchFamily="34" charset="0"/>
              </a:rPr>
              <a:t> by </a:t>
            </a:r>
            <a:r>
              <a:rPr lang="en-GB" sz="1200" b="1" dirty="0" err="1">
                <a:solidFill>
                  <a:srgbClr val="FF9900"/>
                </a:solidFill>
                <a:latin typeface="Century Gothic" panose="020B0502020202020204" pitchFamily="34" charset="0"/>
              </a:rPr>
              <a:t>Jojo</a:t>
            </a:r>
            <a:r>
              <a:rPr lang="en-GB" sz="1200" b="1" dirty="0">
                <a:solidFill>
                  <a:srgbClr val="FF9900"/>
                </a:solidFill>
                <a:latin typeface="Century Gothic" panose="020B0502020202020204" pitchFamily="34" charset="0"/>
              </a:rPr>
              <a:t> Moyes</a:t>
            </a:r>
            <a:endParaRPr lang="en-GB" sz="1200" b="1" i="1" dirty="0">
              <a:solidFill>
                <a:srgbClr val="FF9900"/>
              </a:solidFill>
              <a:latin typeface="Century Gothic" panose="020B0502020202020204" pitchFamily="34" charset="0"/>
            </a:endParaRPr>
          </a:p>
        </p:txBody>
      </p:sp>
      <p:sp>
        <p:nvSpPr>
          <p:cNvPr id="21" name="TextBox 20"/>
          <p:cNvSpPr txBox="1"/>
          <p:nvPr/>
        </p:nvSpPr>
        <p:spPr>
          <a:xfrm>
            <a:off x="3723712" y="4107873"/>
            <a:ext cx="1449608" cy="646331"/>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The Fault in Our Stars</a:t>
            </a:r>
            <a:r>
              <a:rPr lang="en-GB" sz="1200" b="1" dirty="0">
                <a:solidFill>
                  <a:srgbClr val="FF9900"/>
                </a:solidFill>
                <a:latin typeface="Century Gothic" panose="020B0502020202020204" pitchFamily="34" charset="0"/>
              </a:rPr>
              <a:t> by John Green</a:t>
            </a:r>
            <a:endParaRPr lang="en-GB" sz="1200" b="1" i="1" dirty="0">
              <a:solidFill>
                <a:srgbClr val="FF9900"/>
              </a:solidFill>
              <a:latin typeface="Century Gothic" panose="020B0502020202020204" pitchFamily="34" charset="0"/>
            </a:endParaRPr>
          </a:p>
        </p:txBody>
      </p:sp>
      <p:sp>
        <p:nvSpPr>
          <p:cNvPr id="24" name="TextBox 23"/>
          <p:cNvSpPr txBox="1"/>
          <p:nvPr/>
        </p:nvSpPr>
        <p:spPr>
          <a:xfrm>
            <a:off x="5263721" y="4214855"/>
            <a:ext cx="1449608" cy="461665"/>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The Story of Baby P</a:t>
            </a:r>
            <a:r>
              <a:rPr lang="en-GB" sz="1200" b="1" dirty="0">
                <a:solidFill>
                  <a:srgbClr val="FF9900"/>
                </a:solidFill>
                <a:latin typeface="Century Gothic" panose="020B0502020202020204" pitchFamily="34" charset="0"/>
              </a:rPr>
              <a:t> by Ray James</a:t>
            </a:r>
            <a:endParaRPr lang="en-GB" sz="1200" b="1" i="1" dirty="0">
              <a:solidFill>
                <a:srgbClr val="FF9900"/>
              </a:solidFill>
              <a:latin typeface="Century Gothic" panose="020B0502020202020204" pitchFamily="34" charset="0"/>
            </a:endParaRPr>
          </a:p>
        </p:txBody>
      </p:sp>
      <p:sp>
        <p:nvSpPr>
          <p:cNvPr id="26" name="TextBox 25"/>
          <p:cNvSpPr txBox="1"/>
          <p:nvPr/>
        </p:nvSpPr>
        <p:spPr>
          <a:xfrm rot="5400000">
            <a:off x="-821676" y="2662602"/>
            <a:ext cx="2103575" cy="369332"/>
          </a:xfrm>
          <a:prstGeom prst="rect">
            <a:avLst/>
          </a:prstGeom>
          <a:noFill/>
        </p:spPr>
        <p:txBody>
          <a:bodyPr wrap="square" rtlCol="0">
            <a:spAutoFit/>
          </a:bodyPr>
          <a:lstStyle/>
          <a:p>
            <a:pPr algn="ctr"/>
            <a:r>
              <a:rPr lang="en-GB" b="1" dirty="0">
                <a:solidFill>
                  <a:srgbClr val="FF9900"/>
                </a:solidFill>
                <a:latin typeface="Century Gothic" panose="020B0502020202020204" pitchFamily="34" charset="0"/>
              </a:rPr>
              <a:t>Further Reading</a:t>
            </a:r>
          </a:p>
        </p:txBody>
      </p:sp>
      <p:sp>
        <p:nvSpPr>
          <p:cNvPr id="27" name="TextBox 26"/>
          <p:cNvSpPr txBox="1"/>
          <p:nvPr/>
        </p:nvSpPr>
        <p:spPr>
          <a:xfrm>
            <a:off x="353795" y="6802884"/>
            <a:ext cx="1745039" cy="276999"/>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Katie Price; Harvey</a:t>
            </a:r>
          </a:p>
        </p:txBody>
      </p:sp>
      <p:sp>
        <p:nvSpPr>
          <p:cNvPr id="29" name="TextBox 28"/>
          <p:cNvSpPr txBox="1"/>
          <p:nvPr/>
        </p:nvSpPr>
        <p:spPr>
          <a:xfrm>
            <a:off x="2294050" y="6699577"/>
            <a:ext cx="1427202" cy="646331"/>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The Language of Kindness</a:t>
            </a:r>
            <a:r>
              <a:rPr lang="en-GB" sz="1200" b="1" dirty="0">
                <a:solidFill>
                  <a:srgbClr val="FF9900"/>
                </a:solidFill>
                <a:latin typeface="Century Gothic" panose="020B0502020202020204" pitchFamily="34" charset="0"/>
              </a:rPr>
              <a:t> by Christie Watson</a:t>
            </a:r>
            <a:endParaRPr lang="en-GB" sz="1200" b="1" i="1" dirty="0">
              <a:solidFill>
                <a:srgbClr val="FF9900"/>
              </a:solidFill>
              <a:latin typeface="Century Gothic" panose="020B0502020202020204" pitchFamily="34" charset="0"/>
            </a:endParaRPr>
          </a:p>
        </p:txBody>
      </p:sp>
      <p:sp>
        <p:nvSpPr>
          <p:cNvPr id="32" name="TextBox 31"/>
          <p:cNvSpPr txBox="1"/>
          <p:nvPr/>
        </p:nvSpPr>
        <p:spPr>
          <a:xfrm>
            <a:off x="3803135" y="6756379"/>
            <a:ext cx="1427202" cy="646331"/>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I am Malala</a:t>
            </a:r>
            <a:r>
              <a:rPr lang="en-GB" sz="1200" b="1" dirty="0">
                <a:solidFill>
                  <a:srgbClr val="FF9900"/>
                </a:solidFill>
                <a:latin typeface="Century Gothic" panose="020B0502020202020204" pitchFamily="34" charset="0"/>
              </a:rPr>
              <a:t> by Malala Yousafzai</a:t>
            </a:r>
            <a:endParaRPr lang="en-GB" sz="1200" b="1" i="1" dirty="0">
              <a:solidFill>
                <a:srgbClr val="FF9900"/>
              </a:solidFill>
              <a:latin typeface="Century Gothic" panose="020B0502020202020204" pitchFamily="34" charset="0"/>
            </a:endParaRPr>
          </a:p>
        </p:txBody>
      </p:sp>
      <p:sp>
        <p:nvSpPr>
          <p:cNvPr id="34" name="TextBox 33"/>
          <p:cNvSpPr txBox="1"/>
          <p:nvPr/>
        </p:nvSpPr>
        <p:spPr>
          <a:xfrm>
            <a:off x="5286127" y="6745154"/>
            <a:ext cx="1427202" cy="830997"/>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The Boy Who Couldn’t Stop Washing  </a:t>
            </a:r>
            <a:r>
              <a:rPr lang="en-GB" sz="1200" b="1" dirty="0">
                <a:solidFill>
                  <a:srgbClr val="FF9900"/>
                </a:solidFill>
                <a:latin typeface="Century Gothic" panose="020B0502020202020204" pitchFamily="34" charset="0"/>
              </a:rPr>
              <a:t>by Dr Judith Rapaport</a:t>
            </a:r>
            <a:endParaRPr lang="en-GB" sz="1200" b="1" i="1" dirty="0">
              <a:solidFill>
                <a:srgbClr val="FF9900"/>
              </a:solidFill>
              <a:latin typeface="Century Gothic" panose="020B0502020202020204" pitchFamily="34" charset="0"/>
            </a:endParaRPr>
          </a:p>
        </p:txBody>
      </p:sp>
      <p:pic>
        <p:nvPicPr>
          <p:cNvPr id="5124" name="Picture 4" descr="Cartoon little girl reading a book Royalty Free Vector Image">
            <a:extLst>
              <a:ext uri="{FF2B5EF4-FFF2-40B4-BE49-F238E27FC236}">
                <a16:creationId xmlns:a16="http://schemas.microsoft.com/office/drawing/2014/main" id="{8EC76A5D-0351-44D5-B7BC-AD51EB1A3F8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507"/>
          <a:stretch/>
        </p:blipFill>
        <p:spPr bwMode="auto">
          <a:xfrm>
            <a:off x="518824" y="195713"/>
            <a:ext cx="990600" cy="109460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EE106D03-5326-476A-AB9A-BD8B3D816E75}"/>
              </a:ext>
            </a:extLst>
          </p:cNvPr>
          <p:cNvSpPr/>
          <p:nvPr/>
        </p:nvSpPr>
        <p:spPr>
          <a:xfrm>
            <a:off x="380974" y="9228170"/>
            <a:ext cx="6305265" cy="584775"/>
          </a:xfrm>
          <a:prstGeom prst="rect">
            <a:avLst/>
          </a:prstGeom>
        </p:spPr>
        <p:txBody>
          <a:bodyPr wrap="square">
            <a:spAutoFit/>
          </a:bodyPr>
          <a:lstStyle/>
          <a:p>
            <a:pPr algn="ctr"/>
            <a:r>
              <a:rPr lang="en-GB" sz="1600" b="1" dirty="0">
                <a:solidFill>
                  <a:srgbClr val="FF9900"/>
                </a:solidFill>
                <a:latin typeface="Century Gothic" panose="020B0502020202020204" pitchFamily="34" charset="0"/>
              </a:rPr>
              <a:t>Recommended Reading for T-Level Health</a:t>
            </a:r>
          </a:p>
          <a:p>
            <a:pPr algn="ctr"/>
            <a:r>
              <a:rPr lang="en-GB" sz="1600" b="1" dirty="0">
                <a:solidFill>
                  <a:srgbClr val="FF9900"/>
                </a:solidFill>
                <a:latin typeface="Century Gothic" panose="020B0502020202020204" pitchFamily="34" charset="0"/>
              </a:rPr>
              <a:t>Yes some of these are also films, if you prefer!</a:t>
            </a:r>
          </a:p>
        </p:txBody>
      </p:sp>
      <p:pic>
        <p:nvPicPr>
          <p:cNvPr id="5128" name="Picture 8" descr="Collins Readers - Collins Readers – Pig-heart Boy: School edition">
            <a:extLst>
              <a:ext uri="{FF2B5EF4-FFF2-40B4-BE49-F238E27FC236}">
                <a16:creationId xmlns:a16="http://schemas.microsoft.com/office/drawing/2014/main" id="{77BB01F2-B0D9-4EE5-BF25-4BE467959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974" y="2019697"/>
            <a:ext cx="1245664" cy="188902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Wonder: Amazon.co.uk: Palacio, R J, Palacio, R J: Books">
            <a:extLst>
              <a:ext uri="{FF2B5EF4-FFF2-40B4-BE49-F238E27FC236}">
                <a16:creationId xmlns:a16="http://schemas.microsoft.com/office/drawing/2014/main" id="{7F4E70F2-586A-4103-A8BE-93EE515765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4878" y="2000910"/>
            <a:ext cx="1267329" cy="194650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This is Going to Hurt: Secret Diaries of a Junior Doctor: Amazon ...">
            <a:extLst>
              <a:ext uri="{FF2B5EF4-FFF2-40B4-BE49-F238E27FC236}">
                <a16:creationId xmlns:a16="http://schemas.microsoft.com/office/drawing/2014/main" id="{50E0B0E4-4A1D-4FBC-BD80-8B30F2350B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290" y="2010002"/>
            <a:ext cx="1267329" cy="194650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When Breath Becomes Air: Amazon.co.uk: Kalanithi, Paul: Books">
            <a:extLst>
              <a:ext uri="{FF2B5EF4-FFF2-40B4-BE49-F238E27FC236}">
                <a16:creationId xmlns:a16="http://schemas.microsoft.com/office/drawing/2014/main" id="{2D0831CF-9EE4-4482-B8E6-066E0CE317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6064" y="1993047"/>
            <a:ext cx="1267329" cy="19288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37A9631-0E9E-4B9C-B9B4-AE5458057169}"/>
              </a:ext>
            </a:extLst>
          </p:cNvPr>
          <p:cNvPicPr>
            <a:picLocks noChangeAspect="1"/>
          </p:cNvPicPr>
          <p:nvPr/>
        </p:nvPicPr>
        <p:blipFill rotWithShape="1">
          <a:blip r:embed="rId8">
            <a:extLst>
              <a:ext uri="{28A0092B-C50C-407E-A947-70E740481C1C}">
                <a14:useLocalDpi xmlns:a14="http://schemas.microsoft.com/office/drawing/2010/main" val="0"/>
              </a:ext>
            </a:extLst>
          </a:blip>
          <a:srcRect l="14286" r="9168"/>
          <a:stretch/>
        </p:blipFill>
        <p:spPr>
          <a:xfrm>
            <a:off x="633974" y="4760319"/>
            <a:ext cx="1371306" cy="1791473"/>
          </a:xfrm>
          <a:prstGeom prst="rect">
            <a:avLst/>
          </a:prstGeom>
        </p:spPr>
      </p:pic>
      <p:pic>
        <p:nvPicPr>
          <p:cNvPr id="5136" name="Picture 16" descr="Me Before You: The international bestselling phenomenon: Amazon.co ...">
            <a:extLst>
              <a:ext uri="{FF2B5EF4-FFF2-40B4-BE49-F238E27FC236}">
                <a16:creationId xmlns:a16="http://schemas.microsoft.com/office/drawing/2014/main" id="{45536378-14D2-40AB-8EDB-FB6CCCBE2B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4878" y="4731235"/>
            <a:ext cx="1134203" cy="176431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The Fault in Our Stars: Amazon.co.uk: John Green: Books">
            <a:extLst>
              <a:ext uri="{FF2B5EF4-FFF2-40B4-BE49-F238E27FC236}">
                <a16:creationId xmlns:a16="http://schemas.microsoft.com/office/drawing/2014/main" id="{2CE8B1EC-F7C9-483B-89ED-FC5C0C22AF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3500" y="4731235"/>
            <a:ext cx="1245664" cy="1895874"/>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The Story of Baby P: Setting the record straight: Amazon.co.uk ...">
            <a:extLst>
              <a:ext uri="{FF2B5EF4-FFF2-40B4-BE49-F238E27FC236}">
                <a16:creationId xmlns:a16="http://schemas.microsoft.com/office/drawing/2014/main" id="{9ECA68C8-73F2-4831-A8D3-EB15C83FE7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50658" y="4731236"/>
            <a:ext cx="1245664" cy="1955484"/>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The Language of Kindness: A Nurse's Story eBook: Watson, Christie ...">
            <a:extLst>
              <a:ext uri="{FF2B5EF4-FFF2-40B4-BE49-F238E27FC236}">
                <a16:creationId xmlns:a16="http://schemas.microsoft.com/office/drawing/2014/main" id="{FF74FA63-D1F7-4DF8-AB28-8C40B77F65F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04878" y="7465172"/>
            <a:ext cx="1167403" cy="1799477"/>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I Am Malala: The Girl Who Stood Up for Education and Was Shot by ...">
            <a:extLst>
              <a:ext uri="{FF2B5EF4-FFF2-40B4-BE49-F238E27FC236}">
                <a16:creationId xmlns:a16="http://schemas.microsoft.com/office/drawing/2014/main" id="{A6ACA098-71B6-4442-A97E-CBDC50CC9B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3378" y="7407026"/>
            <a:ext cx="1181168" cy="1774979"/>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The Boy Who Couldn't Stop Washing: Experience and Treatment of ...">
            <a:extLst>
              <a:ext uri="{FF2B5EF4-FFF2-40B4-BE49-F238E27FC236}">
                <a16:creationId xmlns:a16="http://schemas.microsoft.com/office/drawing/2014/main" id="{537820F5-09BD-49A1-8E4E-2D53D329FCD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14168" y="7585251"/>
            <a:ext cx="971119" cy="149155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0864F21-AB04-4A03-B62D-8819AB947730}"/>
              </a:ext>
            </a:extLst>
          </p:cNvPr>
          <p:cNvSpPr>
            <a:spLocks noGrp="1"/>
          </p:cNvSpPr>
          <p:nvPr>
            <p:ph type="sldNum" sz="quarter" idx="12"/>
          </p:nvPr>
        </p:nvSpPr>
        <p:spPr/>
        <p:txBody>
          <a:bodyPr/>
          <a:lstStyle/>
          <a:p>
            <a:fld id="{42197ACC-EB3C-4466-A41B-F6CC006DF8B4}" type="slidenum">
              <a:rPr lang="en-GB" smtClean="0"/>
              <a:t>6</a:t>
            </a:fld>
            <a:endParaRPr lang="en-GB" dirty="0"/>
          </a:p>
        </p:txBody>
      </p:sp>
      <p:pic>
        <p:nvPicPr>
          <p:cNvPr id="11" name="Picture 10">
            <a:extLst>
              <a:ext uri="{FF2B5EF4-FFF2-40B4-BE49-F238E27FC236}">
                <a16:creationId xmlns:a16="http://schemas.microsoft.com/office/drawing/2014/main" id="{C43B70B7-DB59-D9C2-2CAD-C735F0C346D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3267" y="7264548"/>
            <a:ext cx="1390513" cy="1991763"/>
          </a:xfrm>
          <a:prstGeom prst="rect">
            <a:avLst/>
          </a:prstGeom>
        </p:spPr>
      </p:pic>
    </p:spTree>
    <p:extLst>
      <p:ext uri="{BB962C8B-B14F-4D97-AF65-F5344CB8AC3E}">
        <p14:creationId xmlns:p14="http://schemas.microsoft.com/office/powerpoint/2010/main" val="326347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0466" y="2212"/>
            <a:ext cx="3550151" cy="199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28334" y="13042"/>
            <a:ext cx="1971858" cy="615595"/>
          </a:xfrm>
        </p:spPr>
        <p:txBody>
          <a:bodyPr>
            <a:normAutofit/>
          </a:bodyPr>
          <a:lstStyle/>
          <a:p>
            <a:pPr algn="ctr"/>
            <a:r>
              <a:rPr lang="en-GB" sz="3600" b="1" dirty="0">
                <a:solidFill>
                  <a:srgbClr val="FF00FF"/>
                </a:solidFill>
                <a:latin typeface="Century Gothic" panose="020B0502020202020204" pitchFamily="34" charset="0"/>
              </a:rPr>
              <a:t>Beyond</a:t>
            </a:r>
          </a:p>
        </p:txBody>
      </p:sp>
      <p:sp>
        <p:nvSpPr>
          <p:cNvPr id="3" name="Slide Number Placeholder 2">
            <a:extLst>
              <a:ext uri="{FF2B5EF4-FFF2-40B4-BE49-F238E27FC236}">
                <a16:creationId xmlns:a16="http://schemas.microsoft.com/office/drawing/2014/main" id="{D113A6AF-57BE-434C-B599-25C1D866FD00}"/>
              </a:ext>
            </a:extLst>
          </p:cNvPr>
          <p:cNvSpPr>
            <a:spLocks noGrp="1"/>
          </p:cNvSpPr>
          <p:nvPr>
            <p:ph type="sldNum" sz="quarter" idx="12"/>
          </p:nvPr>
        </p:nvSpPr>
        <p:spPr/>
        <p:txBody>
          <a:bodyPr/>
          <a:lstStyle/>
          <a:p>
            <a:fld id="{42197ACC-EB3C-4466-A41B-F6CC006DF8B4}" type="slidenum">
              <a:rPr lang="en-GB" smtClean="0"/>
              <a:t>7</a:t>
            </a:fld>
            <a:endParaRPr lang="en-GB"/>
          </a:p>
        </p:txBody>
      </p:sp>
      <p:pic>
        <p:nvPicPr>
          <p:cNvPr id="6" name="Picture 5" descr="A screenshot of a screenshot of a cell phone&#10;&#10;Description automatically generated with low confidence">
            <a:extLst>
              <a:ext uri="{FF2B5EF4-FFF2-40B4-BE49-F238E27FC236}">
                <a16:creationId xmlns:a16="http://schemas.microsoft.com/office/drawing/2014/main" id="{40CB37EE-CC2D-6C38-9135-F3708ED71F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781" y="2374915"/>
            <a:ext cx="921639" cy="199813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2A78D25-0BE1-BDA2-D4D1-5C337CD4EE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725" y="430395"/>
            <a:ext cx="918900" cy="1116986"/>
          </a:xfrm>
          <a:prstGeom prst="rect">
            <a:avLst/>
          </a:prstGeom>
        </p:spPr>
      </p:pic>
      <p:pic>
        <p:nvPicPr>
          <p:cNvPr id="22" name="Picture 21">
            <a:extLst>
              <a:ext uri="{FF2B5EF4-FFF2-40B4-BE49-F238E27FC236}">
                <a16:creationId xmlns:a16="http://schemas.microsoft.com/office/drawing/2014/main" id="{ADE9D2CF-B24C-000F-B5FD-DDA0C66156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3458" y="442199"/>
            <a:ext cx="1131429" cy="1116986"/>
          </a:xfrm>
          <a:prstGeom prst="rect">
            <a:avLst/>
          </a:prstGeom>
        </p:spPr>
      </p:pic>
      <p:sp>
        <p:nvSpPr>
          <p:cNvPr id="23" name="TextBox 22">
            <a:extLst>
              <a:ext uri="{FF2B5EF4-FFF2-40B4-BE49-F238E27FC236}">
                <a16:creationId xmlns:a16="http://schemas.microsoft.com/office/drawing/2014/main" id="{765142B6-C2CD-D350-9EC4-2D06310DDDBC}"/>
              </a:ext>
            </a:extLst>
          </p:cNvPr>
          <p:cNvSpPr txBox="1"/>
          <p:nvPr/>
        </p:nvSpPr>
        <p:spPr>
          <a:xfrm>
            <a:off x="680146" y="1575679"/>
            <a:ext cx="918900" cy="276999"/>
          </a:xfrm>
          <a:prstGeom prst="rect">
            <a:avLst/>
          </a:prstGeom>
          <a:noFill/>
        </p:spPr>
        <p:txBody>
          <a:bodyPr wrap="square" rtlCol="0">
            <a:spAutoFit/>
          </a:bodyPr>
          <a:lstStyle/>
          <a:p>
            <a:pPr algn="ctr"/>
            <a:r>
              <a:rPr lang="en-GB" sz="1200" b="1" i="1" dirty="0">
                <a:latin typeface="Century Gothic" panose="020B0502020202020204" pitchFamily="34" charset="0"/>
              </a:rPr>
              <a:t>Follow</a:t>
            </a:r>
          </a:p>
        </p:txBody>
      </p:sp>
      <p:pic>
        <p:nvPicPr>
          <p:cNvPr id="25" name="Picture 24" descr="A screenshot of a video chat&#10;&#10;Description automatically generated with low confidence">
            <a:extLst>
              <a:ext uri="{FF2B5EF4-FFF2-40B4-BE49-F238E27FC236}">
                <a16:creationId xmlns:a16="http://schemas.microsoft.com/office/drawing/2014/main" id="{56E5AD15-C435-617A-B466-47C30C318B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2851" y="2349608"/>
            <a:ext cx="921639" cy="1998133"/>
          </a:xfrm>
          <a:prstGeom prst="rect">
            <a:avLst/>
          </a:prstGeom>
          <a:ln>
            <a:noFill/>
          </a:ln>
          <a:effectLst>
            <a:outerShdw blurRad="292100" dist="139700" dir="2700000" algn="tl" rotWithShape="0">
              <a:srgbClr val="333333">
                <a:alpha val="65000"/>
              </a:srgbClr>
            </a:outerShdw>
          </a:effectLst>
        </p:spPr>
      </p:pic>
      <p:sp>
        <p:nvSpPr>
          <p:cNvPr id="30" name="TextBox 29">
            <a:extLst>
              <a:ext uri="{FF2B5EF4-FFF2-40B4-BE49-F238E27FC236}">
                <a16:creationId xmlns:a16="http://schemas.microsoft.com/office/drawing/2014/main" id="{04D6F2E9-BF76-4F10-567D-39A720FE5A27}"/>
              </a:ext>
            </a:extLst>
          </p:cNvPr>
          <p:cNvSpPr txBox="1"/>
          <p:nvPr/>
        </p:nvSpPr>
        <p:spPr>
          <a:xfrm>
            <a:off x="1492797" y="2089758"/>
            <a:ext cx="1617132" cy="276999"/>
          </a:xfrm>
          <a:prstGeom prst="rect">
            <a:avLst/>
          </a:prstGeom>
          <a:noFill/>
        </p:spPr>
        <p:txBody>
          <a:bodyPr wrap="square" rtlCol="0">
            <a:spAutoFit/>
          </a:bodyPr>
          <a:lstStyle/>
          <a:p>
            <a:pPr algn="ctr"/>
            <a:r>
              <a:rPr lang="en-GB" sz="1200" b="1" i="1" dirty="0">
                <a:latin typeface="Century Gothic" panose="020B0502020202020204" pitchFamily="34" charset="0"/>
              </a:rPr>
              <a:t>@beautifulnursing</a:t>
            </a:r>
          </a:p>
        </p:txBody>
      </p:sp>
      <p:sp>
        <p:nvSpPr>
          <p:cNvPr id="31" name="TextBox 30">
            <a:extLst>
              <a:ext uri="{FF2B5EF4-FFF2-40B4-BE49-F238E27FC236}">
                <a16:creationId xmlns:a16="http://schemas.microsoft.com/office/drawing/2014/main" id="{2A45ABB0-EE02-A455-D843-F2EAFC440A04}"/>
              </a:ext>
            </a:extLst>
          </p:cNvPr>
          <p:cNvSpPr txBox="1"/>
          <p:nvPr/>
        </p:nvSpPr>
        <p:spPr>
          <a:xfrm>
            <a:off x="204346" y="2097916"/>
            <a:ext cx="1366838" cy="276999"/>
          </a:xfrm>
          <a:prstGeom prst="rect">
            <a:avLst/>
          </a:prstGeom>
          <a:noFill/>
        </p:spPr>
        <p:txBody>
          <a:bodyPr wrap="square" rtlCol="0">
            <a:spAutoFit/>
          </a:bodyPr>
          <a:lstStyle/>
          <a:p>
            <a:pPr algn="ctr"/>
            <a:r>
              <a:rPr lang="en-GB" sz="1200" b="1" i="1" dirty="0">
                <a:latin typeface="Century Gothic" panose="020B0502020202020204" pitchFamily="34" charset="0"/>
              </a:rPr>
              <a:t>@midwifemama</a:t>
            </a:r>
          </a:p>
        </p:txBody>
      </p:sp>
      <p:sp>
        <p:nvSpPr>
          <p:cNvPr id="33" name="TextBox 32">
            <a:extLst>
              <a:ext uri="{FF2B5EF4-FFF2-40B4-BE49-F238E27FC236}">
                <a16:creationId xmlns:a16="http://schemas.microsoft.com/office/drawing/2014/main" id="{466CDA69-9B79-3303-9421-59C8467BB4C0}"/>
              </a:ext>
            </a:extLst>
          </p:cNvPr>
          <p:cNvSpPr txBox="1"/>
          <p:nvPr/>
        </p:nvSpPr>
        <p:spPr>
          <a:xfrm>
            <a:off x="5285759" y="1563122"/>
            <a:ext cx="918900" cy="276999"/>
          </a:xfrm>
          <a:prstGeom prst="rect">
            <a:avLst/>
          </a:prstGeom>
          <a:noFill/>
        </p:spPr>
        <p:txBody>
          <a:bodyPr wrap="square" rtlCol="0">
            <a:spAutoFit/>
          </a:bodyPr>
          <a:lstStyle/>
          <a:p>
            <a:pPr algn="ctr"/>
            <a:r>
              <a:rPr lang="en-GB" sz="1200" b="1" i="1" dirty="0">
                <a:latin typeface="Century Gothic" panose="020B0502020202020204" pitchFamily="34" charset="0"/>
              </a:rPr>
              <a:t>Follow</a:t>
            </a:r>
          </a:p>
        </p:txBody>
      </p:sp>
      <p:pic>
        <p:nvPicPr>
          <p:cNvPr id="40" name="Picture 39">
            <a:extLst>
              <a:ext uri="{FF2B5EF4-FFF2-40B4-BE49-F238E27FC236}">
                <a16:creationId xmlns:a16="http://schemas.microsoft.com/office/drawing/2014/main" id="{3834F69C-B3D9-97AF-1687-FF98B7CB19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370" y="7693577"/>
            <a:ext cx="2373049" cy="1273487"/>
          </a:xfrm>
          <a:prstGeom prst="rect">
            <a:avLst/>
          </a:prstGeom>
        </p:spPr>
      </p:pic>
      <p:pic>
        <p:nvPicPr>
          <p:cNvPr id="43" name="Picture 42">
            <a:extLst>
              <a:ext uri="{FF2B5EF4-FFF2-40B4-BE49-F238E27FC236}">
                <a16:creationId xmlns:a16="http://schemas.microsoft.com/office/drawing/2014/main" id="{4230F480-96E0-FAEC-898A-8BD9062CF2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50" y="7294633"/>
            <a:ext cx="1036410" cy="312447"/>
          </a:xfrm>
          <a:prstGeom prst="rect">
            <a:avLst/>
          </a:prstGeom>
        </p:spPr>
      </p:pic>
      <p:sp>
        <p:nvSpPr>
          <p:cNvPr id="44" name="TextBox 43">
            <a:extLst>
              <a:ext uri="{FF2B5EF4-FFF2-40B4-BE49-F238E27FC236}">
                <a16:creationId xmlns:a16="http://schemas.microsoft.com/office/drawing/2014/main" id="{AA04A621-A10A-6DAB-0134-8CF3873969C2}"/>
              </a:ext>
            </a:extLst>
          </p:cNvPr>
          <p:cNvSpPr txBox="1"/>
          <p:nvPr/>
        </p:nvSpPr>
        <p:spPr>
          <a:xfrm>
            <a:off x="2809400" y="7387144"/>
            <a:ext cx="1806579" cy="276999"/>
          </a:xfrm>
          <a:prstGeom prst="rect">
            <a:avLst/>
          </a:prstGeom>
          <a:noFill/>
        </p:spPr>
        <p:txBody>
          <a:bodyPr wrap="square" rtlCol="0">
            <a:spAutoFit/>
          </a:bodyPr>
          <a:lstStyle/>
          <a:p>
            <a:pPr algn="ctr"/>
            <a:r>
              <a:rPr lang="en-GB" sz="1200" b="1" i="1" dirty="0">
                <a:latin typeface="Century Gothic" panose="020B0502020202020204" pitchFamily="34" charset="0"/>
              </a:rPr>
              <a:t>@nursezara_uk</a:t>
            </a:r>
          </a:p>
        </p:txBody>
      </p:sp>
      <p:sp>
        <p:nvSpPr>
          <p:cNvPr id="47" name="TextBox 46">
            <a:extLst>
              <a:ext uri="{FF2B5EF4-FFF2-40B4-BE49-F238E27FC236}">
                <a16:creationId xmlns:a16="http://schemas.microsoft.com/office/drawing/2014/main" id="{16A73A83-EEFE-248E-CFCF-C417E99306E7}"/>
              </a:ext>
            </a:extLst>
          </p:cNvPr>
          <p:cNvSpPr txBox="1"/>
          <p:nvPr/>
        </p:nvSpPr>
        <p:spPr>
          <a:xfrm>
            <a:off x="1139596" y="7357710"/>
            <a:ext cx="1806579" cy="276999"/>
          </a:xfrm>
          <a:prstGeom prst="rect">
            <a:avLst/>
          </a:prstGeom>
          <a:noFill/>
        </p:spPr>
        <p:txBody>
          <a:bodyPr wrap="square" rtlCol="0">
            <a:spAutoFit/>
          </a:bodyPr>
          <a:lstStyle/>
          <a:p>
            <a:pPr algn="ctr"/>
            <a:r>
              <a:rPr lang="en-GB" sz="1200" b="1" i="1" dirty="0">
                <a:latin typeface="Century Gothic" panose="020B0502020202020204" pitchFamily="34" charset="0"/>
              </a:rPr>
              <a:t>Nurses.co.uk</a:t>
            </a:r>
          </a:p>
        </p:txBody>
      </p:sp>
      <p:pic>
        <p:nvPicPr>
          <p:cNvPr id="52" name="Picture 51">
            <a:extLst>
              <a:ext uri="{FF2B5EF4-FFF2-40B4-BE49-F238E27FC236}">
                <a16:creationId xmlns:a16="http://schemas.microsoft.com/office/drawing/2014/main" id="{5CBDBEF3-7742-B01A-4C2E-A38E1851DC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09399" y="7693577"/>
            <a:ext cx="2072986" cy="1273487"/>
          </a:xfrm>
          <a:prstGeom prst="rect">
            <a:avLst/>
          </a:prstGeom>
        </p:spPr>
      </p:pic>
      <p:pic>
        <p:nvPicPr>
          <p:cNvPr id="54" name="Picture 53" descr="A screenshot of a video chat&#10;&#10;Description automatically generated with low confidence">
            <a:extLst>
              <a:ext uri="{FF2B5EF4-FFF2-40B4-BE49-F238E27FC236}">
                <a16:creationId xmlns:a16="http://schemas.microsoft.com/office/drawing/2014/main" id="{39CC0E5B-3D53-5843-B7BB-E3F0132E418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14263" y="2349609"/>
            <a:ext cx="921638" cy="1998132"/>
          </a:xfrm>
          <a:prstGeom prst="rect">
            <a:avLst/>
          </a:prstGeom>
          <a:ln>
            <a:noFill/>
          </a:ln>
          <a:effectLst>
            <a:outerShdw blurRad="292100" dist="139700" dir="2700000" algn="tl" rotWithShape="0">
              <a:srgbClr val="333333">
                <a:alpha val="65000"/>
              </a:srgbClr>
            </a:outerShdw>
          </a:effectLst>
        </p:spPr>
      </p:pic>
      <p:sp>
        <p:nvSpPr>
          <p:cNvPr id="55" name="TextBox 54">
            <a:extLst>
              <a:ext uri="{FF2B5EF4-FFF2-40B4-BE49-F238E27FC236}">
                <a16:creationId xmlns:a16="http://schemas.microsoft.com/office/drawing/2014/main" id="{273E906A-D2AE-718F-8EAB-5454322EF607}"/>
              </a:ext>
            </a:extLst>
          </p:cNvPr>
          <p:cNvSpPr txBox="1"/>
          <p:nvPr/>
        </p:nvSpPr>
        <p:spPr>
          <a:xfrm>
            <a:off x="204346" y="4546957"/>
            <a:ext cx="1406120" cy="461665"/>
          </a:xfrm>
          <a:prstGeom prst="rect">
            <a:avLst/>
          </a:prstGeom>
          <a:noFill/>
        </p:spPr>
        <p:txBody>
          <a:bodyPr wrap="square" rtlCol="0">
            <a:spAutoFit/>
          </a:bodyPr>
          <a:lstStyle/>
          <a:p>
            <a:pPr algn="ctr"/>
            <a:r>
              <a:rPr lang="en-GB" sz="1200" b="1" i="1" dirty="0">
                <a:latin typeface="Century Gothic" panose="020B0502020202020204" pitchFamily="34" charset="0"/>
              </a:rPr>
              <a:t>@instituteofhumananatomy</a:t>
            </a:r>
          </a:p>
        </p:txBody>
      </p:sp>
      <p:sp>
        <p:nvSpPr>
          <p:cNvPr id="56" name="TextBox 55">
            <a:extLst>
              <a:ext uri="{FF2B5EF4-FFF2-40B4-BE49-F238E27FC236}">
                <a16:creationId xmlns:a16="http://schemas.microsoft.com/office/drawing/2014/main" id="{EAE107D9-7C87-4DB6-AE29-00AAE70478C5}"/>
              </a:ext>
            </a:extLst>
          </p:cNvPr>
          <p:cNvSpPr txBox="1"/>
          <p:nvPr/>
        </p:nvSpPr>
        <p:spPr>
          <a:xfrm>
            <a:off x="2823103" y="2072610"/>
            <a:ext cx="1617132" cy="276999"/>
          </a:xfrm>
          <a:prstGeom prst="rect">
            <a:avLst/>
          </a:prstGeom>
          <a:noFill/>
        </p:spPr>
        <p:txBody>
          <a:bodyPr wrap="square" rtlCol="0">
            <a:spAutoFit/>
          </a:bodyPr>
          <a:lstStyle/>
          <a:p>
            <a:pPr algn="ctr"/>
            <a:r>
              <a:rPr lang="en-GB" sz="1200" b="1" i="1" dirty="0">
                <a:latin typeface="Century Gothic" panose="020B0502020202020204" pitchFamily="34" charset="0"/>
              </a:rPr>
              <a:t>@leilaincredible</a:t>
            </a:r>
          </a:p>
        </p:txBody>
      </p:sp>
      <p:pic>
        <p:nvPicPr>
          <p:cNvPr id="58" name="Picture 57" descr="A screenshot of a social media post&#10;&#10;Description automatically generated with medium confidence">
            <a:extLst>
              <a:ext uri="{FF2B5EF4-FFF2-40B4-BE49-F238E27FC236}">
                <a16:creationId xmlns:a16="http://schemas.microsoft.com/office/drawing/2014/main" id="{106BFE31-E8B9-5026-B524-0C9546F7203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72945" y="2366757"/>
            <a:ext cx="933311" cy="2023439"/>
          </a:xfrm>
          <a:prstGeom prst="rect">
            <a:avLst/>
          </a:prstGeom>
          <a:ln>
            <a:noFill/>
          </a:ln>
          <a:effectLst>
            <a:outerShdw blurRad="292100" dist="139700" dir="2700000" algn="tl" rotWithShape="0">
              <a:srgbClr val="333333">
                <a:alpha val="65000"/>
              </a:srgbClr>
            </a:outerShdw>
          </a:effectLst>
        </p:spPr>
      </p:pic>
      <p:sp>
        <p:nvSpPr>
          <p:cNvPr id="59" name="TextBox 58">
            <a:extLst>
              <a:ext uri="{FF2B5EF4-FFF2-40B4-BE49-F238E27FC236}">
                <a16:creationId xmlns:a16="http://schemas.microsoft.com/office/drawing/2014/main" id="{2E15BE9F-90A6-6F84-8C8E-B94CA4087D88}"/>
              </a:ext>
            </a:extLst>
          </p:cNvPr>
          <p:cNvSpPr txBox="1"/>
          <p:nvPr/>
        </p:nvSpPr>
        <p:spPr>
          <a:xfrm>
            <a:off x="4282384" y="2072610"/>
            <a:ext cx="1617132" cy="276999"/>
          </a:xfrm>
          <a:prstGeom prst="rect">
            <a:avLst/>
          </a:prstGeom>
          <a:noFill/>
        </p:spPr>
        <p:txBody>
          <a:bodyPr wrap="square" rtlCol="0">
            <a:spAutoFit/>
          </a:bodyPr>
          <a:lstStyle/>
          <a:p>
            <a:pPr algn="ctr"/>
            <a:r>
              <a:rPr lang="en-GB" sz="1200" b="1" i="1" dirty="0">
                <a:latin typeface="Century Gothic" panose="020B0502020202020204" pitchFamily="34" charset="0"/>
              </a:rPr>
              <a:t>@dr.karanr</a:t>
            </a:r>
          </a:p>
        </p:txBody>
      </p:sp>
      <p:sp>
        <p:nvSpPr>
          <p:cNvPr id="60" name="TextBox 59">
            <a:extLst>
              <a:ext uri="{FF2B5EF4-FFF2-40B4-BE49-F238E27FC236}">
                <a16:creationId xmlns:a16="http://schemas.microsoft.com/office/drawing/2014/main" id="{B9202948-7FF0-32D5-27ED-06064F1F59C1}"/>
              </a:ext>
            </a:extLst>
          </p:cNvPr>
          <p:cNvSpPr txBox="1"/>
          <p:nvPr/>
        </p:nvSpPr>
        <p:spPr>
          <a:xfrm>
            <a:off x="1571184" y="4665135"/>
            <a:ext cx="1617132" cy="276999"/>
          </a:xfrm>
          <a:prstGeom prst="rect">
            <a:avLst/>
          </a:prstGeom>
          <a:noFill/>
        </p:spPr>
        <p:txBody>
          <a:bodyPr wrap="square" rtlCol="0">
            <a:spAutoFit/>
          </a:bodyPr>
          <a:lstStyle/>
          <a:p>
            <a:pPr algn="ctr"/>
            <a:r>
              <a:rPr lang="en-GB" sz="1200" b="1" i="1" dirty="0">
                <a:latin typeface="Century Gothic" panose="020B0502020202020204" pitchFamily="34" charset="0"/>
              </a:rPr>
              <a:t>@lubdubsblog</a:t>
            </a:r>
          </a:p>
        </p:txBody>
      </p:sp>
      <p:pic>
        <p:nvPicPr>
          <p:cNvPr id="62" name="Picture 61" descr="A screenshot of a screenshot of a heart&#10;&#10;Description automatically generated with low confidence">
            <a:extLst>
              <a:ext uri="{FF2B5EF4-FFF2-40B4-BE49-F238E27FC236}">
                <a16:creationId xmlns:a16="http://schemas.microsoft.com/office/drawing/2014/main" id="{A50DF2DB-6058-59F2-4ED7-33F656BED6B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33865" y="4963336"/>
            <a:ext cx="931051" cy="2018537"/>
          </a:xfrm>
          <a:prstGeom prst="rect">
            <a:avLst/>
          </a:prstGeom>
          <a:ln>
            <a:noFill/>
          </a:ln>
          <a:effectLst>
            <a:outerShdw blurRad="292100" dist="139700" dir="2700000" algn="tl" rotWithShape="0">
              <a:srgbClr val="333333">
                <a:alpha val="65000"/>
              </a:srgbClr>
            </a:outerShdw>
          </a:effectLst>
        </p:spPr>
      </p:pic>
      <p:pic>
        <p:nvPicPr>
          <p:cNvPr id="3072" name="Picture 3071" descr="A screenshot of a video chat&#10;&#10;Description automatically generated with medium confidence">
            <a:extLst>
              <a:ext uri="{FF2B5EF4-FFF2-40B4-BE49-F238E27FC236}">
                <a16:creationId xmlns:a16="http://schemas.microsoft.com/office/drawing/2014/main" id="{9E6862F2-96EA-A3E3-518E-454CAA1D525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04832" y="4973538"/>
            <a:ext cx="921638" cy="1998131"/>
          </a:xfrm>
          <a:prstGeom prst="rect">
            <a:avLst/>
          </a:prstGeom>
          <a:ln>
            <a:noFill/>
          </a:ln>
          <a:effectLst>
            <a:outerShdw blurRad="292100" dist="139700" dir="2700000" algn="tl" rotWithShape="0">
              <a:srgbClr val="333333">
                <a:alpha val="65000"/>
              </a:srgbClr>
            </a:outerShdw>
          </a:effectLst>
        </p:spPr>
      </p:pic>
      <p:sp>
        <p:nvSpPr>
          <p:cNvPr id="3073" name="TextBox 3072">
            <a:extLst>
              <a:ext uri="{FF2B5EF4-FFF2-40B4-BE49-F238E27FC236}">
                <a16:creationId xmlns:a16="http://schemas.microsoft.com/office/drawing/2014/main" id="{87C10D9B-BADD-1A05-848C-86F782C6A7B4}"/>
              </a:ext>
            </a:extLst>
          </p:cNvPr>
          <p:cNvSpPr txBox="1"/>
          <p:nvPr/>
        </p:nvSpPr>
        <p:spPr>
          <a:xfrm>
            <a:off x="2946175" y="4673267"/>
            <a:ext cx="1617132" cy="276999"/>
          </a:xfrm>
          <a:prstGeom prst="rect">
            <a:avLst/>
          </a:prstGeom>
          <a:noFill/>
        </p:spPr>
        <p:txBody>
          <a:bodyPr wrap="square" rtlCol="0">
            <a:spAutoFit/>
          </a:bodyPr>
          <a:lstStyle/>
          <a:p>
            <a:pPr algn="ctr"/>
            <a:r>
              <a:rPr lang="en-GB" sz="1200" b="1" i="1" dirty="0">
                <a:latin typeface="Century Gothic" panose="020B0502020202020204" pitchFamily="34" charset="0"/>
              </a:rPr>
              <a:t>@nhsuk</a:t>
            </a:r>
          </a:p>
        </p:txBody>
      </p:sp>
      <p:pic>
        <p:nvPicPr>
          <p:cNvPr id="3075" name="Picture 3074" descr="A screenshot of a social media post&#10;&#10;Description automatically generated with low confidence">
            <a:extLst>
              <a:ext uri="{FF2B5EF4-FFF2-40B4-BE49-F238E27FC236}">
                <a16:creationId xmlns:a16="http://schemas.microsoft.com/office/drawing/2014/main" id="{A70A8508-E024-1BBC-317A-9ED9AB44690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6370" y="4979422"/>
            <a:ext cx="931050" cy="2018537"/>
          </a:xfrm>
          <a:prstGeom prst="rect">
            <a:avLst/>
          </a:prstGeom>
          <a:ln>
            <a:noFill/>
          </a:ln>
          <a:effectLst>
            <a:outerShdw blurRad="292100" dist="139700" dir="2700000" algn="tl" rotWithShape="0">
              <a:srgbClr val="333333">
                <a:alpha val="65000"/>
              </a:srgbClr>
            </a:outerShdw>
          </a:effectLst>
        </p:spPr>
      </p:pic>
      <p:pic>
        <p:nvPicPr>
          <p:cNvPr id="3077" name="Picture 3076" descr="A screenshot of a video chat&#10;&#10;Description automatically generated with low confidence">
            <a:extLst>
              <a:ext uri="{FF2B5EF4-FFF2-40B4-BE49-F238E27FC236}">
                <a16:creationId xmlns:a16="http://schemas.microsoft.com/office/drawing/2014/main" id="{9112C58B-DB0B-55DA-ABAE-15E206B0F99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29742" y="4973538"/>
            <a:ext cx="907432" cy="1967332"/>
          </a:xfrm>
          <a:prstGeom prst="rect">
            <a:avLst/>
          </a:prstGeom>
        </p:spPr>
      </p:pic>
      <p:sp>
        <p:nvSpPr>
          <p:cNvPr id="3079" name="TextBox 3078">
            <a:extLst>
              <a:ext uri="{FF2B5EF4-FFF2-40B4-BE49-F238E27FC236}">
                <a16:creationId xmlns:a16="http://schemas.microsoft.com/office/drawing/2014/main" id="{F326A3B9-1F21-0658-C545-7228778CE7C6}"/>
              </a:ext>
            </a:extLst>
          </p:cNvPr>
          <p:cNvSpPr txBox="1"/>
          <p:nvPr/>
        </p:nvSpPr>
        <p:spPr>
          <a:xfrm>
            <a:off x="4200625" y="4675572"/>
            <a:ext cx="2072985" cy="276999"/>
          </a:xfrm>
          <a:prstGeom prst="rect">
            <a:avLst/>
          </a:prstGeom>
          <a:noFill/>
        </p:spPr>
        <p:txBody>
          <a:bodyPr wrap="square" rtlCol="0">
            <a:spAutoFit/>
          </a:bodyPr>
          <a:lstStyle/>
          <a:p>
            <a:pPr algn="ctr"/>
            <a:r>
              <a:rPr lang="en-GB" sz="1200" b="1" i="1" dirty="0">
                <a:latin typeface="Century Gothic" panose="020B0502020202020204" pitchFamily="34" charset="0"/>
              </a:rPr>
              <a:t>@alliedhealthcareforme</a:t>
            </a:r>
          </a:p>
        </p:txBody>
      </p:sp>
      <p:sp>
        <p:nvSpPr>
          <p:cNvPr id="3080" name="TextBox 3079">
            <a:extLst>
              <a:ext uri="{FF2B5EF4-FFF2-40B4-BE49-F238E27FC236}">
                <a16:creationId xmlns:a16="http://schemas.microsoft.com/office/drawing/2014/main" id="{2EF7125F-A400-083B-4D7E-819E7DB9251A}"/>
              </a:ext>
            </a:extLst>
          </p:cNvPr>
          <p:cNvSpPr txBox="1"/>
          <p:nvPr/>
        </p:nvSpPr>
        <p:spPr>
          <a:xfrm>
            <a:off x="5090950" y="7407286"/>
            <a:ext cx="1113709" cy="1600438"/>
          </a:xfrm>
          <a:prstGeom prst="rect">
            <a:avLst/>
          </a:prstGeom>
          <a:solidFill>
            <a:schemeClr val="bg1"/>
          </a:solidFill>
          <a:ln>
            <a:solidFill>
              <a:srgbClr val="C00000"/>
            </a:solidFill>
          </a:ln>
        </p:spPr>
        <p:txBody>
          <a:bodyPr wrap="square" rtlCol="0">
            <a:spAutoFit/>
          </a:bodyPr>
          <a:lstStyle/>
          <a:p>
            <a:r>
              <a:rPr lang="en-GB" sz="1400" b="1" dirty="0">
                <a:latin typeface="Century Gothic" panose="020B0502020202020204" pitchFamily="34" charset="0"/>
              </a:rPr>
              <a:t>If you have any others, you think are good, let us know </a:t>
            </a:r>
            <a:r>
              <a:rPr lang="en-GB" sz="1400" b="1" dirty="0">
                <a:latin typeface="Century Gothic" panose="020B0502020202020204" pitchFamily="34" charset="0"/>
                <a:sym typeface="Wingdings" panose="05000000000000000000" pitchFamily="2" charset="2"/>
              </a:rPr>
              <a:t></a:t>
            </a:r>
            <a:endParaRPr lang="en-GB" sz="1400" b="1"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843E616F-DBFA-EC88-3CC7-CFFB659FD12B}"/>
              </a:ext>
            </a:extLst>
          </p:cNvPr>
          <p:cNvSpPr>
            <a:spLocks noGrp="1"/>
          </p:cNvSpPr>
          <p:nvPr>
            <p:ph type="ftr" sz="quarter" idx="11"/>
          </p:nvPr>
        </p:nvSpPr>
        <p:spPr>
          <a:xfrm>
            <a:off x="1259009" y="9378597"/>
            <a:ext cx="4110507" cy="527403"/>
          </a:xfrm>
        </p:spPr>
        <p:txBody>
          <a:bodyPr/>
          <a:lstStyle/>
          <a:p>
            <a:r>
              <a:rPr lang="en-GB" dirty="0"/>
              <a:t>Resources &gt; https://www.tes.com/teaching-resources/shop/HSCresources </a:t>
            </a:r>
          </a:p>
        </p:txBody>
      </p:sp>
    </p:spTree>
    <p:extLst>
      <p:ext uri="{BB962C8B-B14F-4D97-AF65-F5344CB8AC3E}">
        <p14:creationId xmlns:p14="http://schemas.microsoft.com/office/powerpoint/2010/main" val="350359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F02B-B226-4654-A0EB-D38F3C4C1BE9}"/>
              </a:ext>
            </a:extLst>
          </p:cNvPr>
          <p:cNvSpPr>
            <a:spLocks noGrp="1"/>
          </p:cNvSpPr>
          <p:nvPr>
            <p:ph type="title"/>
          </p:nvPr>
        </p:nvSpPr>
        <p:spPr>
          <a:xfrm>
            <a:off x="166687" y="451205"/>
            <a:ext cx="4119563" cy="1129945"/>
          </a:xfrm>
        </p:spPr>
        <p:txBody>
          <a:bodyPr/>
          <a:lstStyle/>
          <a:p>
            <a:r>
              <a:rPr lang="en-GB" b="1" dirty="0">
                <a:solidFill>
                  <a:srgbClr val="0070C0"/>
                </a:solidFill>
                <a:latin typeface="Century Gothic" panose="020B0502020202020204" pitchFamily="34" charset="0"/>
              </a:rPr>
              <a:t>Health and Social Care in the Media</a:t>
            </a:r>
          </a:p>
        </p:txBody>
      </p:sp>
      <p:sp>
        <p:nvSpPr>
          <p:cNvPr id="3" name="Content Placeholder 2">
            <a:extLst>
              <a:ext uri="{FF2B5EF4-FFF2-40B4-BE49-F238E27FC236}">
                <a16:creationId xmlns:a16="http://schemas.microsoft.com/office/drawing/2014/main" id="{E967B901-08C8-476F-98CA-8C9BB14803E8}"/>
              </a:ext>
            </a:extLst>
          </p:cNvPr>
          <p:cNvSpPr>
            <a:spLocks noGrp="1"/>
          </p:cNvSpPr>
          <p:nvPr>
            <p:ph idx="1"/>
          </p:nvPr>
        </p:nvSpPr>
        <p:spPr>
          <a:xfrm>
            <a:off x="166687" y="1666871"/>
            <a:ext cx="6524626" cy="5781679"/>
          </a:xfrm>
        </p:spPr>
        <p:txBody>
          <a:bodyPr>
            <a:normAutofit fontScale="62500" lnSpcReduction="20000"/>
          </a:bodyPr>
          <a:lstStyle/>
          <a:p>
            <a:pPr marL="0" indent="0">
              <a:lnSpc>
                <a:spcPct val="120000"/>
              </a:lnSpc>
              <a:buNone/>
            </a:pPr>
            <a:r>
              <a:rPr lang="en-GB" dirty="0">
                <a:latin typeface="Century Gothic" panose="020B0502020202020204" pitchFamily="34" charset="0"/>
              </a:rPr>
              <a:t>It is important to have a </a:t>
            </a:r>
            <a:r>
              <a:rPr lang="en-GB" b="1" i="1" dirty="0">
                <a:latin typeface="Century Gothic" panose="020B0502020202020204" pitchFamily="34" charset="0"/>
              </a:rPr>
              <a:t>broad understanding </a:t>
            </a:r>
            <a:r>
              <a:rPr lang="en-GB" dirty="0">
                <a:latin typeface="Century Gothic" panose="020B0502020202020204" pitchFamily="34" charset="0"/>
              </a:rPr>
              <a:t>of health care and social issues which affect services and professionals working for the NHS. One way of raising your awareness is to </a:t>
            </a:r>
            <a:r>
              <a:rPr lang="en-GB" b="1" i="1" dirty="0">
                <a:latin typeface="Century Gothic" panose="020B0502020202020204" pitchFamily="34" charset="0"/>
              </a:rPr>
              <a:t>prepare you before your course </a:t>
            </a:r>
            <a:r>
              <a:rPr lang="en-GB" dirty="0">
                <a:latin typeface="Century Gothic" panose="020B0502020202020204" pitchFamily="34" charset="0"/>
              </a:rPr>
              <a:t>starts with summer learning using different forms of media. </a:t>
            </a:r>
          </a:p>
          <a:p>
            <a:pPr marL="0" indent="0">
              <a:lnSpc>
                <a:spcPct val="120000"/>
              </a:lnSpc>
              <a:buNone/>
            </a:pPr>
            <a:r>
              <a:rPr lang="en-GB" b="1" dirty="0">
                <a:latin typeface="Century Gothic" panose="020B0502020202020204" pitchFamily="34" charset="0"/>
              </a:rPr>
              <a:t>Your task is to pick either a film, a book or documentary from the pages above</a:t>
            </a:r>
            <a:r>
              <a:rPr lang="en-GB" dirty="0">
                <a:latin typeface="Century Gothic" panose="020B0502020202020204" pitchFamily="34" charset="0"/>
              </a:rPr>
              <a:t>.  </a:t>
            </a:r>
          </a:p>
          <a:p>
            <a:pPr marL="0" indent="0">
              <a:lnSpc>
                <a:spcPct val="120000"/>
              </a:lnSpc>
              <a:buNone/>
            </a:pPr>
            <a:r>
              <a:rPr lang="en-GB" dirty="0">
                <a:latin typeface="Century Gothic" panose="020B0502020202020204" pitchFamily="34" charset="0"/>
              </a:rPr>
              <a:t>You are then tasked with writing a report which is to be a minimum of half an A4 page with the following title: </a:t>
            </a:r>
            <a:r>
              <a:rPr lang="en-GB" b="1" dirty="0">
                <a:latin typeface="Century Gothic" panose="020B0502020202020204" pitchFamily="34" charset="0"/>
              </a:rPr>
              <a:t>‘Discuss the issues </a:t>
            </a:r>
            <a:r>
              <a:rPr lang="en-GB" i="1" dirty="0">
                <a:latin typeface="Century Gothic" panose="020B0502020202020204" pitchFamily="34" charset="0"/>
              </a:rPr>
              <a:t>[in the film/book or documentary]</a:t>
            </a:r>
            <a:r>
              <a:rPr lang="en-GB" b="1" dirty="0">
                <a:latin typeface="Century Gothic" panose="020B0502020202020204" pitchFamily="34" charset="0"/>
              </a:rPr>
              <a:t> and impact on health care provision’ </a:t>
            </a:r>
          </a:p>
          <a:p>
            <a:pPr marL="0" indent="0">
              <a:lnSpc>
                <a:spcPct val="120000"/>
              </a:lnSpc>
              <a:buNone/>
            </a:pPr>
            <a:endParaRPr lang="en-GB" sz="300" b="1" dirty="0">
              <a:latin typeface="Century Gothic" panose="020B0502020202020204" pitchFamily="34" charset="0"/>
            </a:endParaRPr>
          </a:p>
          <a:p>
            <a:pPr marL="0" indent="0">
              <a:lnSpc>
                <a:spcPct val="120000"/>
              </a:lnSpc>
              <a:buNone/>
            </a:pPr>
            <a:r>
              <a:rPr lang="en-GB" dirty="0">
                <a:latin typeface="Century Gothic" panose="020B0502020202020204" pitchFamily="34" charset="0"/>
              </a:rPr>
              <a:t>You must watch or read using examples on the previous slides or another media resource relevant to your learning. </a:t>
            </a:r>
          </a:p>
          <a:p>
            <a:pPr marL="0" indent="0">
              <a:lnSpc>
                <a:spcPct val="120000"/>
              </a:lnSpc>
              <a:buNone/>
            </a:pPr>
            <a:r>
              <a:rPr lang="en-GB" dirty="0">
                <a:latin typeface="Century Gothic" panose="020B0502020202020204" pitchFamily="34" charset="0"/>
              </a:rPr>
              <a:t>Consider the following:</a:t>
            </a:r>
          </a:p>
          <a:p>
            <a:pPr>
              <a:lnSpc>
                <a:spcPct val="120000"/>
              </a:lnSpc>
            </a:pPr>
            <a:r>
              <a:rPr lang="en-GB" dirty="0">
                <a:latin typeface="Century Gothic" panose="020B0502020202020204" pitchFamily="34" charset="0"/>
              </a:rPr>
              <a:t> What issues, if any, are being raised in the stimulus? E.g. dementia </a:t>
            </a:r>
          </a:p>
          <a:p>
            <a:pPr>
              <a:lnSpc>
                <a:spcPct val="120000"/>
              </a:lnSpc>
            </a:pPr>
            <a:r>
              <a:rPr lang="en-GB" dirty="0">
                <a:latin typeface="Century Gothic" panose="020B0502020202020204" pitchFamily="34" charset="0"/>
              </a:rPr>
              <a:t> How does the stimulus present health?  E.g. care for people with dementia</a:t>
            </a:r>
          </a:p>
          <a:p>
            <a:pPr>
              <a:lnSpc>
                <a:spcPct val="120000"/>
              </a:lnSpc>
            </a:pPr>
            <a:r>
              <a:rPr lang="en-GB" dirty="0">
                <a:latin typeface="Century Gothic" panose="020B0502020202020204" pitchFamily="34" charset="0"/>
              </a:rPr>
              <a:t>Explain why the topic of the media source is relevant to your learning and whether you think it is helpful and why? </a:t>
            </a:r>
          </a:p>
          <a:p>
            <a:pPr marL="0" indent="0">
              <a:lnSpc>
                <a:spcPct val="120000"/>
              </a:lnSpc>
              <a:buNone/>
            </a:pPr>
            <a:r>
              <a:rPr lang="en-GB" dirty="0">
                <a:latin typeface="Century Gothic" panose="020B0502020202020204" pitchFamily="34" charset="0"/>
              </a:rPr>
              <a:t>This list is NOT exhaustive there may be other questions/ideas you wish to consider as you watch or read – it would be lovely to share with us all.</a:t>
            </a:r>
          </a:p>
        </p:txBody>
      </p:sp>
      <p:pic>
        <p:nvPicPr>
          <p:cNvPr id="5" name="Picture 4">
            <a:extLst>
              <a:ext uri="{FF2B5EF4-FFF2-40B4-BE49-F238E27FC236}">
                <a16:creationId xmlns:a16="http://schemas.microsoft.com/office/drawing/2014/main" id="{CCF0A338-A0A2-45C7-A6E2-6E1C62F0393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12791" y="127355"/>
            <a:ext cx="2578522" cy="1453795"/>
          </a:xfrm>
          <a:prstGeom prst="rect">
            <a:avLst/>
          </a:prstGeom>
        </p:spPr>
      </p:pic>
      <p:cxnSp>
        <p:nvCxnSpPr>
          <p:cNvPr id="12" name="Straight Connector 11">
            <a:extLst>
              <a:ext uri="{FF2B5EF4-FFF2-40B4-BE49-F238E27FC236}">
                <a16:creationId xmlns:a16="http://schemas.microsoft.com/office/drawing/2014/main" id="{52BC0639-4A93-4517-B1F8-DCCD41E14258}"/>
              </a:ext>
            </a:extLst>
          </p:cNvPr>
          <p:cNvCxnSpPr/>
          <p:nvPr/>
        </p:nvCxnSpPr>
        <p:spPr>
          <a:xfrm>
            <a:off x="166687" y="7296150"/>
            <a:ext cx="652462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ED6C861-885A-4B47-ABC7-AEDCFE708DAD}"/>
              </a:ext>
            </a:extLst>
          </p:cNvPr>
          <p:cNvSpPr>
            <a:spLocks noGrp="1"/>
          </p:cNvSpPr>
          <p:nvPr>
            <p:ph type="sldNum" sz="quarter" idx="12"/>
          </p:nvPr>
        </p:nvSpPr>
        <p:spPr/>
        <p:txBody>
          <a:bodyPr/>
          <a:lstStyle/>
          <a:p>
            <a:fld id="{42197ACC-EB3C-4466-A41B-F6CC006DF8B4}" type="slidenum">
              <a:rPr lang="en-GB" smtClean="0"/>
              <a:t>8</a:t>
            </a:fld>
            <a:endParaRPr lang="en-GB"/>
          </a:p>
        </p:txBody>
      </p:sp>
      <p:pic>
        <p:nvPicPr>
          <p:cNvPr id="10" name="Picture 9">
            <a:extLst>
              <a:ext uri="{FF2B5EF4-FFF2-40B4-BE49-F238E27FC236}">
                <a16:creationId xmlns:a16="http://schemas.microsoft.com/office/drawing/2014/main" id="{BCF23BEE-DD4C-9ECD-02F2-F0965BEF3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141" y="7356486"/>
            <a:ext cx="1629674" cy="463877"/>
          </a:xfrm>
          <a:prstGeom prst="rect">
            <a:avLst/>
          </a:prstGeom>
        </p:spPr>
      </p:pic>
      <p:pic>
        <p:nvPicPr>
          <p:cNvPr id="17" name="Picture 16">
            <a:extLst>
              <a:ext uri="{FF2B5EF4-FFF2-40B4-BE49-F238E27FC236}">
                <a16:creationId xmlns:a16="http://schemas.microsoft.com/office/drawing/2014/main" id="{DD67BB42-D4A1-8E0C-C0DE-557176B5BC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141" y="7880695"/>
            <a:ext cx="1365479" cy="1441105"/>
          </a:xfrm>
          <a:prstGeom prst="rect">
            <a:avLst/>
          </a:prstGeom>
        </p:spPr>
      </p:pic>
      <p:pic>
        <p:nvPicPr>
          <p:cNvPr id="21" name="Picture 20">
            <a:extLst>
              <a:ext uri="{FF2B5EF4-FFF2-40B4-BE49-F238E27FC236}">
                <a16:creationId xmlns:a16="http://schemas.microsoft.com/office/drawing/2014/main" id="{12E2ECBD-6B61-8D0C-81E4-4A691F8B7E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3538" y="7892698"/>
            <a:ext cx="1437595" cy="1429101"/>
          </a:xfrm>
          <a:prstGeom prst="rect">
            <a:avLst/>
          </a:prstGeom>
        </p:spPr>
      </p:pic>
      <p:pic>
        <p:nvPicPr>
          <p:cNvPr id="25" name="Picture 24">
            <a:extLst>
              <a:ext uri="{FF2B5EF4-FFF2-40B4-BE49-F238E27FC236}">
                <a16:creationId xmlns:a16="http://schemas.microsoft.com/office/drawing/2014/main" id="{D544EA3B-6B52-3F10-699F-CBBA7E3E09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2051" y="7891045"/>
            <a:ext cx="1543050" cy="1430753"/>
          </a:xfrm>
          <a:prstGeom prst="rect">
            <a:avLst/>
          </a:prstGeom>
        </p:spPr>
      </p:pic>
    </p:spTree>
    <p:extLst>
      <p:ext uri="{BB962C8B-B14F-4D97-AF65-F5344CB8AC3E}">
        <p14:creationId xmlns:p14="http://schemas.microsoft.com/office/powerpoint/2010/main" val="757428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ssar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0" y="0"/>
            <a:ext cx="6858000" cy="12324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330" y="1272209"/>
            <a:ext cx="6639339" cy="477077"/>
          </a:xfrm>
          <a:prstGeom prst="rect">
            <a:avLst/>
          </a:prstGeom>
          <a:noFill/>
        </p:spPr>
        <p:txBody>
          <a:bodyPr wrap="square" rtlCol="0">
            <a:spAutoFit/>
          </a:bodyPr>
          <a:lstStyle/>
          <a:p>
            <a:r>
              <a:rPr lang="en-GB" sz="1200" b="1" dirty="0">
                <a:latin typeface="Century Gothic" panose="020B0502020202020204" pitchFamily="34" charset="0"/>
              </a:rPr>
              <a:t>Task: </a:t>
            </a:r>
            <a:r>
              <a:rPr lang="en-GB" sz="1200" dirty="0">
                <a:latin typeface="Century Gothic" panose="020B0502020202020204" pitchFamily="34" charset="0"/>
              </a:rPr>
              <a:t>Research and define the following words which are words you will need to use correctly. Then, end column summarise the term visually to help you remember it</a:t>
            </a:r>
            <a:r>
              <a:rPr lang="en-GB" sz="1200" dirty="0"/>
              <a:t>.</a:t>
            </a:r>
          </a:p>
        </p:txBody>
      </p:sp>
      <p:graphicFrame>
        <p:nvGraphicFramePr>
          <p:cNvPr id="6" name="Table 5"/>
          <p:cNvGraphicFramePr>
            <a:graphicFrameLocks noGrp="1"/>
          </p:cNvGraphicFramePr>
          <p:nvPr>
            <p:extLst>
              <p:ext uri="{D42A27DB-BD31-4B8C-83A1-F6EECF244321}">
                <p14:modId xmlns:p14="http://schemas.microsoft.com/office/powerpoint/2010/main" val="455683249"/>
              </p:ext>
            </p:extLst>
          </p:nvPr>
        </p:nvGraphicFramePr>
        <p:xfrm>
          <a:off x="355599" y="1846081"/>
          <a:ext cx="6146799" cy="7335316"/>
        </p:xfrm>
        <a:graphic>
          <a:graphicData uri="http://schemas.openxmlformats.org/drawingml/2006/table">
            <a:tbl>
              <a:tblPr firstRow="1" bandRow="1">
                <a:tableStyleId>{5940675A-B579-460E-94D1-54222C63F5DA}</a:tableStyleId>
              </a:tblPr>
              <a:tblGrid>
                <a:gridCol w="1552875">
                  <a:extLst>
                    <a:ext uri="{9D8B030D-6E8A-4147-A177-3AD203B41FA5}">
                      <a16:colId xmlns:a16="http://schemas.microsoft.com/office/drawing/2014/main" val="4230499068"/>
                    </a:ext>
                  </a:extLst>
                </a:gridCol>
                <a:gridCol w="3222326">
                  <a:extLst>
                    <a:ext uri="{9D8B030D-6E8A-4147-A177-3AD203B41FA5}">
                      <a16:colId xmlns:a16="http://schemas.microsoft.com/office/drawing/2014/main" val="4098062936"/>
                    </a:ext>
                  </a:extLst>
                </a:gridCol>
                <a:gridCol w="1371598">
                  <a:extLst>
                    <a:ext uri="{9D8B030D-6E8A-4147-A177-3AD203B41FA5}">
                      <a16:colId xmlns:a16="http://schemas.microsoft.com/office/drawing/2014/main" val="1352746463"/>
                    </a:ext>
                  </a:extLst>
                </a:gridCol>
              </a:tblGrid>
              <a:tr h="300529">
                <a:tc>
                  <a:txBody>
                    <a:bodyPr/>
                    <a:lstStyle/>
                    <a:p>
                      <a:pPr algn="ctr"/>
                      <a:r>
                        <a:rPr lang="en-GB" sz="1200" b="1" dirty="0">
                          <a:latin typeface="Century Gothic" panose="020B0502020202020204" pitchFamily="34" charset="0"/>
                        </a:rPr>
                        <a:t>Term</a:t>
                      </a:r>
                    </a:p>
                  </a:txBody>
                  <a:tcPr anchor="ctr">
                    <a:solidFill>
                      <a:schemeClr val="bg1">
                        <a:lumMod val="95000"/>
                      </a:schemeClr>
                    </a:solidFill>
                  </a:tcPr>
                </a:tc>
                <a:tc>
                  <a:txBody>
                    <a:bodyPr/>
                    <a:lstStyle/>
                    <a:p>
                      <a:pPr algn="ctr"/>
                      <a:r>
                        <a:rPr lang="en-GB" sz="1200" b="1" dirty="0">
                          <a:latin typeface="Century Gothic" panose="020B0502020202020204" pitchFamily="34" charset="0"/>
                        </a:rPr>
                        <a:t>Definition</a:t>
                      </a:r>
                    </a:p>
                  </a:txBody>
                  <a:tcPr anchor="ctr">
                    <a:solidFill>
                      <a:schemeClr val="bg1">
                        <a:lumMod val="95000"/>
                      </a:schemeClr>
                    </a:solidFill>
                  </a:tcPr>
                </a:tc>
                <a:tc>
                  <a:txBody>
                    <a:bodyPr/>
                    <a:lstStyle/>
                    <a:p>
                      <a:pPr algn="ctr"/>
                      <a:r>
                        <a:rPr lang="en-GB" sz="1100" b="1" dirty="0">
                          <a:latin typeface="Century Gothic" panose="020B0502020202020204" pitchFamily="34" charset="0"/>
                        </a:rPr>
                        <a:t>Pic/image/draw</a:t>
                      </a:r>
                    </a:p>
                  </a:txBody>
                  <a:tcPr anchor="ctr">
                    <a:solidFill>
                      <a:schemeClr val="bg1">
                        <a:lumMod val="95000"/>
                      </a:schemeClr>
                    </a:solidFill>
                  </a:tcPr>
                </a:tc>
                <a:extLst>
                  <a:ext uri="{0D108BD9-81ED-4DB2-BD59-A6C34878D82A}">
                    <a16:rowId xmlns:a16="http://schemas.microsoft.com/office/drawing/2014/main" val="2859577045"/>
                  </a:ext>
                </a:extLst>
              </a:tr>
              <a:tr h="781643">
                <a:tc>
                  <a:txBody>
                    <a:bodyPr/>
                    <a:lstStyle/>
                    <a:p>
                      <a:pPr algn="ctr"/>
                      <a:r>
                        <a:rPr lang="en-GB" dirty="0">
                          <a:latin typeface="Century Gothic" panose="020B0502020202020204" pitchFamily="34" charset="0"/>
                        </a:rPr>
                        <a:t>Adolescence</a:t>
                      </a:r>
                    </a:p>
                  </a:txBody>
                  <a:tcPr anchor="ctr">
                    <a:solidFill>
                      <a:schemeClr val="bg1">
                        <a:lumMod val="95000"/>
                      </a:schemeClr>
                    </a:solidFill>
                  </a:tcPr>
                </a:tc>
                <a:tc>
                  <a:txBody>
                    <a:bodyPr/>
                    <a:lstStyle/>
                    <a:p>
                      <a:pPr algn="ctr"/>
                      <a:endParaRPr lang="en-GB" sz="1100" dirty="0">
                        <a:latin typeface="Century Gothic" panose="020B0502020202020204" pitchFamily="34" charset="0"/>
                      </a:endParaRPr>
                    </a:p>
                  </a:txBody>
                  <a:tcPr anchor="ctr"/>
                </a:tc>
                <a:tc>
                  <a:txBody>
                    <a:bodyPr/>
                    <a:lstStyle/>
                    <a:p>
                      <a:pPr algn="ctr"/>
                      <a:endParaRPr lang="en-GB" sz="1100" dirty="0">
                        <a:latin typeface="Century Gothic" panose="020B0502020202020204" pitchFamily="34" charset="0"/>
                      </a:endParaRPr>
                    </a:p>
                  </a:txBody>
                  <a:tcPr anchor="ctr"/>
                </a:tc>
                <a:extLst>
                  <a:ext uri="{0D108BD9-81ED-4DB2-BD59-A6C34878D82A}">
                    <a16:rowId xmlns:a16="http://schemas.microsoft.com/office/drawing/2014/main" val="25487915"/>
                  </a:ext>
                </a:extLst>
              </a:tr>
              <a:tr h="781643">
                <a:tc>
                  <a:txBody>
                    <a:bodyPr/>
                    <a:lstStyle/>
                    <a:p>
                      <a:pPr algn="ctr"/>
                      <a:r>
                        <a:rPr lang="en-GB" dirty="0">
                          <a:latin typeface="Century Gothic" panose="020B0502020202020204" pitchFamily="34" charset="0"/>
                        </a:rPr>
                        <a:t>Advocate</a:t>
                      </a:r>
                    </a:p>
                  </a:txBody>
                  <a:tcPr anchor="ctr">
                    <a:solidFill>
                      <a:schemeClr val="bg1">
                        <a:lumMod val="95000"/>
                      </a:schemeClr>
                    </a:solidFill>
                  </a:tcPr>
                </a:tc>
                <a:tc>
                  <a:txBody>
                    <a:bodyPr/>
                    <a:lstStyle/>
                    <a:p>
                      <a:pPr algn="ctr"/>
                      <a:endParaRPr lang="en-GB" sz="1100" dirty="0">
                        <a:latin typeface="Century Gothic" panose="020B0502020202020204" pitchFamily="34" charset="0"/>
                      </a:endParaRPr>
                    </a:p>
                  </a:txBody>
                  <a:tcPr anchor="ctr"/>
                </a:tc>
                <a:tc>
                  <a:txBody>
                    <a:bodyPr/>
                    <a:lstStyle/>
                    <a:p>
                      <a:pPr algn="ctr"/>
                      <a:endParaRPr lang="en-GB" sz="1100" dirty="0">
                        <a:latin typeface="Century Gothic" panose="020B0502020202020204" pitchFamily="34" charset="0"/>
                      </a:endParaRPr>
                    </a:p>
                  </a:txBody>
                  <a:tcPr anchor="ctr"/>
                </a:tc>
                <a:extLst>
                  <a:ext uri="{0D108BD9-81ED-4DB2-BD59-A6C34878D82A}">
                    <a16:rowId xmlns:a16="http://schemas.microsoft.com/office/drawing/2014/main" val="4004193445"/>
                  </a:ext>
                </a:extLst>
              </a:tr>
              <a:tr h="781643">
                <a:tc>
                  <a:txBody>
                    <a:bodyPr/>
                    <a:lstStyle/>
                    <a:p>
                      <a:pPr algn="ctr"/>
                      <a:r>
                        <a:rPr lang="en-GB" dirty="0">
                          <a:latin typeface="Century Gothic" panose="020B0502020202020204" pitchFamily="34" charset="0"/>
                        </a:rPr>
                        <a:t>Attachment</a:t>
                      </a:r>
                    </a:p>
                  </a:txBody>
                  <a:tcPr anchor="ctr">
                    <a:solidFill>
                      <a:schemeClr val="bg1">
                        <a:lumMod val="95000"/>
                      </a:schemeClr>
                    </a:solidFill>
                  </a:tcPr>
                </a:tc>
                <a:tc>
                  <a:txBody>
                    <a:bodyPr/>
                    <a:lstStyle/>
                    <a:p>
                      <a:pPr algn="ctr"/>
                      <a:endParaRPr lang="en-GB" sz="1100" dirty="0">
                        <a:latin typeface="Century Gothic" panose="020B0502020202020204" pitchFamily="34" charset="0"/>
                      </a:endParaRPr>
                    </a:p>
                  </a:txBody>
                  <a:tcPr anchor="ctr"/>
                </a:tc>
                <a:tc>
                  <a:txBody>
                    <a:bodyPr/>
                    <a:lstStyle/>
                    <a:p>
                      <a:pPr algn="ctr"/>
                      <a:endParaRPr lang="en-GB" sz="1100" dirty="0">
                        <a:latin typeface="Century Gothic" panose="020B0502020202020204" pitchFamily="34" charset="0"/>
                      </a:endParaRPr>
                    </a:p>
                  </a:txBody>
                  <a:tcPr anchor="ctr"/>
                </a:tc>
                <a:extLst>
                  <a:ext uri="{0D108BD9-81ED-4DB2-BD59-A6C34878D82A}">
                    <a16:rowId xmlns:a16="http://schemas.microsoft.com/office/drawing/2014/main" val="1609015055"/>
                  </a:ext>
                </a:extLst>
              </a:tr>
              <a:tr h="781643">
                <a:tc>
                  <a:txBody>
                    <a:bodyPr/>
                    <a:lstStyle/>
                    <a:p>
                      <a:pPr algn="ctr"/>
                      <a:r>
                        <a:rPr lang="en-GB" dirty="0">
                          <a:latin typeface="Century Gothic" panose="020B0502020202020204" pitchFamily="34" charset="0"/>
                        </a:rPr>
                        <a:t>Care package</a:t>
                      </a:r>
                    </a:p>
                  </a:txBody>
                  <a:tcPr anchor="ctr">
                    <a:solidFill>
                      <a:schemeClr val="bg1">
                        <a:lumMod val="95000"/>
                      </a:schemeClr>
                    </a:solidFill>
                  </a:tcPr>
                </a:tc>
                <a:tc>
                  <a:txBody>
                    <a:bodyPr/>
                    <a:lstStyle/>
                    <a:p>
                      <a:pPr algn="ctr"/>
                      <a:endParaRPr lang="en-GB" sz="1100" dirty="0">
                        <a:latin typeface="Century Gothic" panose="020B0502020202020204" pitchFamily="34" charset="0"/>
                      </a:endParaRPr>
                    </a:p>
                  </a:txBody>
                  <a:tcPr anchor="ctr"/>
                </a:tc>
                <a:tc>
                  <a:txBody>
                    <a:bodyPr/>
                    <a:lstStyle/>
                    <a:p>
                      <a:pPr algn="ctr"/>
                      <a:endParaRPr lang="en-GB" sz="1100" dirty="0">
                        <a:latin typeface="Century Gothic" panose="020B0502020202020204" pitchFamily="34" charset="0"/>
                      </a:endParaRPr>
                    </a:p>
                  </a:txBody>
                  <a:tcPr anchor="ctr"/>
                </a:tc>
                <a:extLst>
                  <a:ext uri="{0D108BD9-81ED-4DB2-BD59-A6C34878D82A}">
                    <a16:rowId xmlns:a16="http://schemas.microsoft.com/office/drawing/2014/main" val="2305835539"/>
                  </a:ext>
                </a:extLst>
              </a:tr>
              <a:tr h="781643">
                <a:tc>
                  <a:txBody>
                    <a:bodyPr/>
                    <a:lstStyle/>
                    <a:p>
                      <a:pPr algn="ctr"/>
                      <a:r>
                        <a:rPr lang="en-GB" dirty="0">
                          <a:latin typeface="Century Gothic" panose="020B0502020202020204" pitchFamily="34" charset="0"/>
                        </a:rPr>
                        <a:t>Clinical Commissioning Groups (CCGs)</a:t>
                      </a:r>
                    </a:p>
                  </a:txBody>
                  <a:tcPr anchor="ctr">
                    <a:solidFill>
                      <a:schemeClr val="bg1">
                        <a:lumMod val="95000"/>
                      </a:schemeClr>
                    </a:solidFill>
                  </a:tcPr>
                </a:tc>
                <a:tc>
                  <a:txBody>
                    <a:bodyPr/>
                    <a:lstStyle/>
                    <a:p>
                      <a:pPr algn="ctr"/>
                      <a:endParaRPr lang="en-GB" sz="1100" dirty="0">
                        <a:latin typeface="Century Gothic" panose="020B0502020202020204" pitchFamily="34" charset="0"/>
                      </a:endParaRPr>
                    </a:p>
                  </a:txBody>
                  <a:tcPr anchor="ctr"/>
                </a:tc>
                <a:tc>
                  <a:txBody>
                    <a:bodyPr/>
                    <a:lstStyle/>
                    <a:p>
                      <a:pPr algn="ctr"/>
                      <a:endParaRPr lang="en-GB" sz="1100" dirty="0">
                        <a:latin typeface="Century Gothic" panose="020B0502020202020204" pitchFamily="34" charset="0"/>
                      </a:endParaRPr>
                    </a:p>
                  </a:txBody>
                  <a:tcPr anchor="ctr"/>
                </a:tc>
                <a:extLst>
                  <a:ext uri="{0D108BD9-81ED-4DB2-BD59-A6C34878D82A}">
                    <a16:rowId xmlns:a16="http://schemas.microsoft.com/office/drawing/2014/main" val="2360651910"/>
                  </a:ext>
                </a:extLst>
              </a:tr>
              <a:tr h="781643">
                <a:tc>
                  <a:txBody>
                    <a:bodyPr/>
                    <a:lstStyle/>
                    <a:p>
                      <a:pPr algn="ctr"/>
                      <a:r>
                        <a:rPr lang="en-GB" dirty="0">
                          <a:latin typeface="Century Gothic" panose="020B0502020202020204" pitchFamily="34" charset="0"/>
                        </a:rPr>
                        <a:t>Discrimination</a:t>
                      </a:r>
                    </a:p>
                  </a:txBody>
                  <a:tcPr anchor="ctr">
                    <a:solidFill>
                      <a:schemeClr val="bg1">
                        <a:lumMod val="95000"/>
                      </a:schemeClr>
                    </a:solidFill>
                  </a:tcPr>
                </a:tc>
                <a:tc>
                  <a:txBody>
                    <a:bodyPr/>
                    <a:lstStyle/>
                    <a:p>
                      <a:pPr algn="ctr"/>
                      <a:endParaRPr lang="en-GB" sz="1100" dirty="0">
                        <a:latin typeface="Century Gothic" panose="020B0502020202020204" pitchFamily="34" charset="0"/>
                      </a:endParaRPr>
                    </a:p>
                  </a:txBody>
                  <a:tcPr anchor="ctr"/>
                </a:tc>
                <a:tc>
                  <a:txBody>
                    <a:bodyPr/>
                    <a:lstStyle/>
                    <a:p>
                      <a:pPr algn="ctr"/>
                      <a:endParaRPr lang="en-GB" sz="1100" dirty="0">
                        <a:latin typeface="Century Gothic" panose="020B0502020202020204" pitchFamily="34" charset="0"/>
                      </a:endParaRPr>
                    </a:p>
                  </a:txBody>
                  <a:tcPr anchor="ctr"/>
                </a:tc>
                <a:extLst>
                  <a:ext uri="{0D108BD9-81ED-4DB2-BD59-A6C34878D82A}">
                    <a16:rowId xmlns:a16="http://schemas.microsoft.com/office/drawing/2014/main" val="2499787311"/>
                  </a:ext>
                </a:extLst>
              </a:tr>
              <a:tr h="781643">
                <a:tc>
                  <a:txBody>
                    <a:bodyPr/>
                    <a:lstStyle/>
                    <a:p>
                      <a:pPr algn="ctr"/>
                      <a:r>
                        <a:rPr lang="en-GB" dirty="0">
                          <a:latin typeface="Century Gothic" panose="020B0502020202020204" pitchFamily="34" charset="0"/>
                        </a:rPr>
                        <a:t>Diversity</a:t>
                      </a:r>
                    </a:p>
                  </a:txBody>
                  <a:tcPr anchor="ctr">
                    <a:solidFill>
                      <a:schemeClr val="bg1">
                        <a:lumMod val="95000"/>
                      </a:schemeClr>
                    </a:solidFill>
                  </a:tcPr>
                </a:tc>
                <a:tc>
                  <a:txBody>
                    <a:bodyPr/>
                    <a:lstStyle/>
                    <a:p>
                      <a:pPr algn="ctr"/>
                      <a:endParaRPr lang="en-GB" sz="1100" dirty="0">
                        <a:latin typeface="Century Gothic" panose="020B0502020202020204" pitchFamily="34" charset="0"/>
                      </a:endParaRPr>
                    </a:p>
                  </a:txBody>
                  <a:tcPr anchor="ctr"/>
                </a:tc>
                <a:tc>
                  <a:txBody>
                    <a:bodyPr/>
                    <a:lstStyle/>
                    <a:p>
                      <a:pPr algn="ctr"/>
                      <a:endParaRPr lang="en-GB" sz="1100" dirty="0">
                        <a:latin typeface="Century Gothic" panose="020B0502020202020204" pitchFamily="34" charset="0"/>
                      </a:endParaRPr>
                    </a:p>
                  </a:txBody>
                  <a:tcPr anchor="ctr"/>
                </a:tc>
                <a:extLst>
                  <a:ext uri="{0D108BD9-81ED-4DB2-BD59-A6C34878D82A}">
                    <a16:rowId xmlns:a16="http://schemas.microsoft.com/office/drawing/2014/main" val="1628823345"/>
                  </a:ext>
                </a:extLst>
              </a:tr>
              <a:tr h="781643">
                <a:tc>
                  <a:txBody>
                    <a:bodyPr/>
                    <a:lstStyle/>
                    <a:p>
                      <a:pPr algn="ctr"/>
                      <a:r>
                        <a:rPr lang="en-GB" dirty="0">
                          <a:latin typeface="Century Gothic" panose="020B0502020202020204" pitchFamily="34" charset="0"/>
                        </a:rPr>
                        <a:t>Empathy </a:t>
                      </a:r>
                    </a:p>
                  </a:txBody>
                  <a:tcPr anchor="ctr">
                    <a:solidFill>
                      <a:schemeClr val="bg1">
                        <a:lumMod val="95000"/>
                      </a:schemeClr>
                    </a:solidFill>
                  </a:tcPr>
                </a:tc>
                <a:tc>
                  <a:txBody>
                    <a:bodyPr/>
                    <a:lstStyle/>
                    <a:p>
                      <a:pPr algn="ctr"/>
                      <a:endParaRPr lang="en-GB" sz="1100" dirty="0">
                        <a:latin typeface="Century Gothic" panose="020B0502020202020204" pitchFamily="34" charset="0"/>
                      </a:endParaRPr>
                    </a:p>
                  </a:txBody>
                  <a:tcPr anchor="ctr"/>
                </a:tc>
                <a:tc>
                  <a:txBody>
                    <a:bodyPr/>
                    <a:lstStyle/>
                    <a:p>
                      <a:pPr algn="ctr"/>
                      <a:endParaRPr lang="en-GB" sz="1100" dirty="0">
                        <a:latin typeface="Century Gothic" panose="020B0502020202020204" pitchFamily="34" charset="0"/>
                      </a:endParaRPr>
                    </a:p>
                  </a:txBody>
                  <a:tcPr anchor="ctr"/>
                </a:tc>
                <a:extLst>
                  <a:ext uri="{0D108BD9-81ED-4DB2-BD59-A6C34878D82A}">
                    <a16:rowId xmlns:a16="http://schemas.microsoft.com/office/drawing/2014/main" val="1507914247"/>
                  </a:ext>
                </a:extLst>
              </a:tr>
              <a:tr h="781643">
                <a:tc>
                  <a:txBody>
                    <a:bodyPr/>
                    <a:lstStyle/>
                    <a:p>
                      <a:pPr algn="ctr"/>
                      <a:r>
                        <a:rPr lang="en-GB" dirty="0">
                          <a:latin typeface="Century Gothic" panose="020B0502020202020204" pitchFamily="34" charset="0"/>
                        </a:rPr>
                        <a:t>Ethical</a:t>
                      </a:r>
                    </a:p>
                  </a:txBody>
                  <a:tcPr anchor="ctr">
                    <a:solidFill>
                      <a:schemeClr val="bg1">
                        <a:lumMod val="95000"/>
                      </a:schemeClr>
                    </a:solidFill>
                  </a:tcPr>
                </a:tc>
                <a:tc>
                  <a:txBody>
                    <a:bodyPr/>
                    <a:lstStyle/>
                    <a:p>
                      <a:pPr algn="ctr"/>
                      <a:endParaRPr lang="en-GB" sz="1100">
                        <a:latin typeface="Century Gothic" panose="020B0502020202020204" pitchFamily="34" charset="0"/>
                      </a:endParaRPr>
                    </a:p>
                  </a:txBody>
                  <a:tcPr anchor="ctr"/>
                </a:tc>
                <a:tc>
                  <a:txBody>
                    <a:bodyPr/>
                    <a:lstStyle/>
                    <a:p>
                      <a:pPr algn="ctr"/>
                      <a:endParaRPr lang="en-GB" sz="1100" dirty="0">
                        <a:latin typeface="Century Gothic" panose="020B0502020202020204" pitchFamily="34" charset="0"/>
                      </a:endParaRPr>
                    </a:p>
                  </a:txBody>
                  <a:tcPr anchor="ctr"/>
                </a:tc>
                <a:extLst>
                  <a:ext uri="{0D108BD9-81ED-4DB2-BD59-A6C34878D82A}">
                    <a16:rowId xmlns:a16="http://schemas.microsoft.com/office/drawing/2014/main" val="3648356941"/>
                  </a:ext>
                </a:extLst>
              </a:tr>
            </a:tbl>
          </a:graphicData>
        </a:graphic>
      </p:graphicFrame>
      <p:sp>
        <p:nvSpPr>
          <p:cNvPr id="2" name="Slide Number Placeholder 1">
            <a:extLst>
              <a:ext uri="{FF2B5EF4-FFF2-40B4-BE49-F238E27FC236}">
                <a16:creationId xmlns:a16="http://schemas.microsoft.com/office/drawing/2014/main" id="{9E5A111D-064E-4CE6-B74E-ABF7503E1416}"/>
              </a:ext>
            </a:extLst>
          </p:cNvPr>
          <p:cNvSpPr>
            <a:spLocks noGrp="1"/>
          </p:cNvSpPr>
          <p:nvPr>
            <p:ph type="sldNum" sz="quarter" idx="12"/>
          </p:nvPr>
        </p:nvSpPr>
        <p:spPr/>
        <p:txBody>
          <a:bodyPr/>
          <a:lstStyle/>
          <a:p>
            <a:fld id="{42197ACC-EB3C-4466-A41B-F6CC006DF8B4}" type="slidenum">
              <a:rPr lang="en-GB" smtClean="0"/>
              <a:t>9</a:t>
            </a:fld>
            <a:endParaRPr lang="en-GB"/>
          </a:p>
        </p:txBody>
      </p:sp>
      <p:sp>
        <p:nvSpPr>
          <p:cNvPr id="3" name="Footer Placeholder 2">
            <a:extLst>
              <a:ext uri="{FF2B5EF4-FFF2-40B4-BE49-F238E27FC236}">
                <a16:creationId xmlns:a16="http://schemas.microsoft.com/office/drawing/2014/main" id="{17799149-6E35-ED1B-9D74-59B6F1E0C0BA}"/>
              </a:ext>
            </a:extLst>
          </p:cNvPr>
          <p:cNvSpPr>
            <a:spLocks noGrp="1"/>
          </p:cNvSpPr>
          <p:nvPr>
            <p:ph type="ftr" sz="quarter" idx="11"/>
          </p:nvPr>
        </p:nvSpPr>
        <p:spPr/>
        <p:txBody>
          <a:bodyPr/>
          <a:lstStyle/>
          <a:p>
            <a:r>
              <a:rPr lang="en-GB"/>
              <a:t>Resources &gt; https://www.tes.com/teaching-resources/shop/HSCresources </a:t>
            </a:r>
          </a:p>
        </p:txBody>
      </p:sp>
    </p:spTree>
    <p:extLst>
      <p:ext uri="{BB962C8B-B14F-4D97-AF65-F5344CB8AC3E}">
        <p14:creationId xmlns:p14="http://schemas.microsoft.com/office/powerpoint/2010/main" val="29792950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TotalTime>
  <Words>1595</Words>
  <Application>Microsoft Office PowerPoint</Application>
  <PresentationFormat>A4 Paper (210x297 mm)</PresentationFormat>
  <Paragraphs>212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Bahnschrift Light</vt:lpstr>
      <vt:lpstr>Calibri</vt:lpstr>
      <vt:lpstr>Calibri Light</vt:lpstr>
      <vt:lpstr>Century Gothic</vt:lpstr>
      <vt:lpstr>Comic Sans MS</vt:lpstr>
      <vt:lpstr>Office Theme</vt:lpstr>
      <vt:lpstr>T-Level Health; Supporting Adult Nursing Induction</vt:lpstr>
      <vt:lpstr>Contents</vt:lpstr>
      <vt:lpstr>What will I be studying?</vt:lpstr>
      <vt:lpstr>PowerPoint Presentation</vt:lpstr>
      <vt:lpstr>Beyond</vt:lpstr>
      <vt:lpstr>Beyond</vt:lpstr>
      <vt:lpstr>Beyond</vt:lpstr>
      <vt:lpstr>Health and Social Care in the Media</vt:lpstr>
      <vt:lpstr>PowerPoint Presentation</vt:lpstr>
      <vt:lpstr>PowerPoint Presentation</vt:lpstr>
      <vt:lpstr>PowerPoint Presentation</vt:lpstr>
      <vt:lpstr>PowerPoint Presentation</vt:lpstr>
      <vt:lpstr>PowerPoint Presentation</vt:lpstr>
      <vt:lpstr>Passport to SCG T Level Health Check list</vt:lpstr>
    </vt:vector>
  </TitlesOfParts>
  <Company>Oakgrove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Burton</dc:creator>
  <cp:lastModifiedBy>Miles Porton</cp:lastModifiedBy>
  <cp:revision>117</cp:revision>
  <dcterms:created xsi:type="dcterms:W3CDTF">2020-03-22T16:46:05Z</dcterms:created>
  <dcterms:modified xsi:type="dcterms:W3CDTF">2023-07-06T07:46:51Z</dcterms:modified>
</cp:coreProperties>
</file>